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65" r:id="rId4"/>
    <p:sldId id="257" r:id="rId5"/>
    <p:sldId id="299" r:id="rId6"/>
    <p:sldId id="258" r:id="rId7"/>
    <p:sldId id="259" r:id="rId8"/>
    <p:sldId id="357" r:id="rId9"/>
    <p:sldId id="260" r:id="rId10"/>
    <p:sldId id="286" r:id="rId11"/>
    <p:sldId id="261" r:id="rId12"/>
    <p:sldId id="287" r:id="rId13"/>
    <p:sldId id="330" r:id="rId14"/>
    <p:sldId id="262" r:id="rId15"/>
    <p:sldId id="263" r:id="rId16"/>
    <p:sldId id="264" r:id="rId17"/>
    <p:sldId id="271" r:id="rId18"/>
    <p:sldId id="272" r:id="rId19"/>
    <p:sldId id="300" r:id="rId20"/>
    <p:sldId id="288" r:id="rId21"/>
    <p:sldId id="298" r:id="rId22"/>
    <p:sldId id="281" r:id="rId23"/>
    <p:sldId id="301" r:id="rId24"/>
    <p:sldId id="290" r:id="rId25"/>
    <p:sldId id="359" r:id="rId26"/>
    <p:sldId id="360" r:id="rId27"/>
    <p:sldId id="358" r:id="rId28"/>
    <p:sldId id="361" r:id="rId29"/>
    <p:sldId id="362" r:id="rId30"/>
    <p:sldId id="363" r:id="rId31"/>
    <p:sldId id="364" r:id="rId32"/>
    <p:sldId id="365" r:id="rId33"/>
    <p:sldId id="289" r:id="rId34"/>
    <p:sldId id="303" r:id="rId35"/>
    <p:sldId id="297" r:id="rId36"/>
    <p:sldId id="304" r:id="rId37"/>
    <p:sldId id="306" r:id="rId38"/>
    <p:sldId id="305" r:id="rId39"/>
    <p:sldId id="308" r:id="rId40"/>
    <p:sldId id="307" r:id="rId41"/>
    <p:sldId id="309" r:id="rId42"/>
    <p:sldId id="310" r:id="rId43"/>
    <p:sldId id="311" r:id="rId44"/>
    <p:sldId id="313" r:id="rId45"/>
    <p:sldId id="315" r:id="rId46"/>
    <p:sldId id="316" r:id="rId47"/>
    <p:sldId id="317" r:id="rId48"/>
    <p:sldId id="327" r:id="rId49"/>
    <p:sldId id="326" r:id="rId50"/>
    <p:sldId id="325" r:id="rId51"/>
    <p:sldId id="328" r:id="rId52"/>
    <p:sldId id="329" r:id="rId53"/>
    <p:sldId id="324" r:id="rId54"/>
    <p:sldId id="323" r:id="rId55"/>
    <p:sldId id="322" r:id="rId56"/>
    <p:sldId id="321" r:id="rId57"/>
    <p:sldId id="320" r:id="rId58"/>
    <p:sldId id="319" r:id="rId59"/>
    <p:sldId id="318"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 id="350" r:id="rId80"/>
    <p:sldId id="351" r:id="rId81"/>
    <p:sldId id="352" r:id="rId82"/>
    <p:sldId id="353" r:id="rId83"/>
    <p:sldId id="354" r:id="rId84"/>
    <p:sldId id="355" r:id="rId85"/>
    <p:sldId id="285" r:id="rId86"/>
  </p:sldIdLst>
  <p:sldSz cx="12192000" cy="6858000"/>
  <p:notesSz cx="6858000" cy="9144000"/>
  <p:embeddedFontLst>
    <p:embeddedFont>
      <p:font typeface="Calibri" panose="020F0502020204030204" pitchFamily="34" charset="0"/>
      <p:regular r:id="rId87"/>
      <p:bold r:id="rId88"/>
      <p:italic r:id="rId89"/>
      <p:boldItalic r:id="rId90"/>
    </p:embeddedFont>
    <p:embeddedFont>
      <p:font typeface="Calibri Light" panose="020F0302020204030204" pitchFamily="34" charset="0"/>
      <p:regular r:id="rId91"/>
      <p:italic r:id="rId92"/>
    </p:embeddedFont>
    <p:embeddedFont>
      <p:font typeface="Lato Light" panose="020F0502020204030203" pitchFamily="34" charset="0"/>
      <p:regular r:id="rId93"/>
      <p:italic r:id="rId94"/>
    </p:embeddedFont>
    <p:embeddedFont>
      <p:font typeface="Simplified Arabic" panose="02020603050405020304" pitchFamily="18" charset="-78"/>
      <p:regular r:id="rId95"/>
      <p:bold r:id="rId96"/>
    </p:embeddedFont>
    <p:embeddedFont>
      <p:font typeface="Traditional Arabic" panose="02020603050405020304" pitchFamily="18" charset="-78"/>
      <p:regular r:id="rId97"/>
      <p:bold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مقطع افتراضي" id="{0857D213-46B6-4AFC-A2EC-F8EFFED587D6}">
          <p14:sldIdLst>
            <p14:sldId id="256"/>
            <p14:sldId id="266"/>
            <p14:sldId id="265"/>
            <p14:sldId id="257"/>
            <p14:sldId id="299"/>
            <p14:sldId id="258"/>
            <p14:sldId id="259"/>
            <p14:sldId id="357"/>
            <p14:sldId id="260"/>
            <p14:sldId id="286"/>
            <p14:sldId id="261"/>
            <p14:sldId id="287"/>
            <p14:sldId id="330"/>
            <p14:sldId id="262"/>
            <p14:sldId id="263"/>
            <p14:sldId id="264"/>
            <p14:sldId id="271"/>
            <p14:sldId id="272"/>
            <p14:sldId id="300"/>
            <p14:sldId id="288"/>
            <p14:sldId id="298"/>
            <p14:sldId id="281"/>
            <p14:sldId id="301"/>
            <p14:sldId id="290"/>
            <p14:sldId id="359"/>
            <p14:sldId id="360"/>
            <p14:sldId id="358"/>
            <p14:sldId id="361"/>
            <p14:sldId id="362"/>
            <p14:sldId id="363"/>
            <p14:sldId id="364"/>
            <p14:sldId id="365"/>
            <p14:sldId id="289"/>
            <p14:sldId id="303"/>
            <p14:sldId id="297"/>
            <p14:sldId id="304"/>
            <p14:sldId id="306"/>
            <p14:sldId id="305"/>
            <p14:sldId id="308"/>
            <p14:sldId id="307"/>
            <p14:sldId id="309"/>
            <p14:sldId id="310"/>
            <p14:sldId id="311"/>
            <p14:sldId id="313"/>
            <p14:sldId id="315"/>
            <p14:sldId id="316"/>
            <p14:sldId id="317"/>
            <p14:sldId id="327"/>
            <p14:sldId id="326"/>
            <p14:sldId id="325"/>
            <p14:sldId id="328"/>
            <p14:sldId id="329"/>
            <p14:sldId id="324"/>
            <p14:sldId id="323"/>
            <p14:sldId id="322"/>
            <p14:sldId id="321"/>
            <p14:sldId id="320"/>
            <p14:sldId id="319"/>
            <p14:sldId id="318"/>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2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3" userDrawn="1">
          <p15:clr>
            <a:srgbClr val="A4A3A4"/>
          </p15:clr>
        </p15:guide>
        <p15:guide id="4" pos="728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ادركها بوربوينت" initials="ادركها" lastIdx="1" clrIdx="0">
    <p:extLst>
      <p:ext uri="{19B8F6BF-5375-455C-9EA6-DF929625EA0E}">
        <p15:presenceInfo xmlns:p15="http://schemas.microsoft.com/office/powerpoint/2012/main" userId="4a1857ebb623e3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بلا نمط، بلا شبكة">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showGuides="1">
      <p:cViewPr varScale="1">
        <p:scale>
          <a:sx n="97" d="100"/>
          <a:sy n="97" d="100"/>
        </p:scale>
        <p:origin x="110" y="110"/>
      </p:cViewPr>
      <p:guideLst>
        <p:guide orient="horz" pos="2160"/>
        <p:guide pos="3840"/>
        <p:guide pos="393"/>
        <p:guide pos="72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1.fntdata"/><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8.fntdata"/><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706233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4" y="0"/>
            <a:ext cx="6936953" cy="6858000"/>
          </a:xfrm>
          <a:custGeom>
            <a:avLst/>
            <a:gdLst>
              <a:gd name="connsiteX0" fmla="*/ 553382 w 6936953"/>
              <a:gd name="connsiteY0" fmla="*/ 0 h 6858000"/>
              <a:gd name="connsiteX1" fmla="*/ 5329607 w 6936953"/>
              <a:gd name="connsiteY1" fmla="*/ 0 h 6858000"/>
              <a:gd name="connsiteX2" fmla="*/ 5418699 w 6936953"/>
              <a:gd name="connsiteY2" fmla="*/ 32170 h 6858000"/>
              <a:gd name="connsiteX3" fmla="*/ 6726240 w 6936953"/>
              <a:gd name="connsiteY3" fmla="*/ 3103936 h 6858000"/>
              <a:gd name="connsiteX4" fmla="*/ 3443144 w 6936953"/>
              <a:gd name="connsiteY4" fmla="*/ 6528751 h 6858000"/>
              <a:gd name="connsiteX5" fmla="*/ 3284938 w 6936953"/>
              <a:gd name="connsiteY5" fmla="*/ 6710191 h 6858000"/>
              <a:gd name="connsiteX6" fmla="*/ 3137763 w 6936953"/>
              <a:gd name="connsiteY6" fmla="*/ 6858000 h 6858000"/>
              <a:gd name="connsiteX7" fmla="*/ 1738310 w 6936953"/>
              <a:gd name="connsiteY7" fmla="*/ 6858000 h 6858000"/>
              <a:gd name="connsiteX8" fmla="*/ 1701956 w 6936953"/>
              <a:gd name="connsiteY8" fmla="*/ 6815585 h 6858000"/>
              <a:gd name="connsiteX9" fmla="*/ 160048 w 6936953"/>
              <a:gd name="connsiteY9" fmla="*/ 3103936 h 6858000"/>
              <a:gd name="connsiteX10" fmla="*/ 1161 w 6936953"/>
              <a:gd name="connsiteY10" fmla="*/ 2648207 h 6858000"/>
              <a:gd name="connsiteX11" fmla="*/ 0 w 6936953"/>
              <a:gd name="connsiteY11" fmla="*/ 2644258 h 6858000"/>
              <a:gd name="connsiteX12" fmla="*/ 0 w 6936953"/>
              <a:gd name="connsiteY12" fmla="*/ 532063 h 6858000"/>
              <a:gd name="connsiteX13" fmla="*/ 58043 w 6936953"/>
              <a:gd name="connsiteY13" fmla="*/ 439147 h 6858000"/>
              <a:gd name="connsiteX14" fmla="*/ 492010 w 6936953"/>
              <a:gd name="connsiteY14" fmla="*/ 34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6953" h="6858000">
                <a:moveTo>
                  <a:pt x="553382" y="0"/>
                </a:moveTo>
                <a:lnTo>
                  <a:pt x="5329607" y="0"/>
                </a:lnTo>
                <a:lnTo>
                  <a:pt x="5418699" y="32170"/>
                </a:lnTo>
                <a:cubicBezTo>
                  <a:pt x="6427776" y="434269"/>
                  <a:pt x="6037987" y="1197421"/>
                  <a:pt x="6726240" y="3103936"/>
                </a:cubicBezTo>
                <a:cubicBezTo>
                  <a:pt x="7683810" y="5756479"/>
                  <a:pt x="5165152" y="4435809"/>
                  <a:pt x="3443144" y="6528751"/>
                </a:cubicBezTo>
                <a:cubicBezTo>
                  <a:pt x="3389331" y="6594155"/>
                  <a:pt x="3336611" y="6654578"/>
                  <a:pt x="3284938" y="6710191"/>
                </a:cubicBezTo>
                <a:lnTo>
                  <a:pt x="3137763" y="6858000"/>
                </a:lnTo>
                <a:lnTo>
                  <a:pt x="1738310" y="6858000"/>
                </a:lnTo>
                <a:lnTo>
                  <a:pt x="1701956" y="6815585"/>
                </a:lnTo>
                <a:cubicBezTo>
                  <a:pt x="1125290" y="6085102"/>
                  <a:pt x="698681" y="4515723"/>
                  <a:pt x="160048" y="3103936"/>
                </a:cubicBezTo>
                <a:cubicBezTo>
                  <a:pt x="100200" y="2947071"/>
                  <a:pt x="47162" y="2795135"/>
                  <a:pt x="1161" y="2648207"/>
                </a:cubicBezTo>
                <a:lnTo>
                  <a:pt x="0" y="2644258"/>
                </a:lnTo>
                <a:lnTo>
                  <a:pt x="0" y="532063"/>
                </a:lnTo>
                <a:lnTo>
                  <a:pt x="58043" y="439147"/>
                </a:lnTo>
                <a:cubicBezTo>
                  <a:pt x="168077" y="282058"/>
                  <a:pt x="312130" y="147022"/>
                  <a:pt x="492010" y="34663"/>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285113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5143500" y="2859551"/>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4" name="Picture Placeholder 13"/>
          <p:cNvSpPr>
            <a:spLocks noGrp="1"/>
          </p:cNvSpPr>
          <p:nvPr>
            <p:ph type="pic" sz="quarter" idx="13" hasCustomPrompt="1"/>
          </p:nvPr>
        </p:nvSpPr>
        <p:spPr>
          <a:xfrm>
            <a:off x="8988633" y="3456532"/>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2" name="Picture Placeholder 11"/>
          <p:cNvSpPr>
            <a:spLocks noGrp="1"/>
          </p:cNvSpPr>
          <p:nvPr>
            <p:ph type="pic" sz="quarter" idx="11" hasCustomPrompt="1"/>
          </p:nvPr>
        </p:nvSpPr>
        <p:spPr>
          <a:xfrm>
            <a:off x="1298367" y="4041145"/>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6" name="Picture Placeholder 5"/>
          <p:cNvSpPr>
            <a:spLocks noGrp="1"/>
          </p:cNvSpPr>
          <p:nvPr>
            <p:ph type="pic" sz="quarter" idx="10" hasCustomPrompt="1"/>
          </p:nvPr>
        </p:nvSpPr>
        <p:spPr>
          <a:xfrm>
            <a:off x="0" y="2"/>
            <a:ext cx="12192000" cy="3677139"/>
          </a:xfrm>
          <a:custGeom>
            <a:avLst/>
            <a:gdLst>
              <a:gd name="connsiteX0" fmla="*/ 0 w 12192000"/>
              <a:gd name="connsiteY0" fmla="*/ 0 h 3677139"/>
              <a:gd name="connsiteX1" fmla="*/ 12192000 w 12192000"/>
              <a:gd name="connsiteY1" fmla="*/ 0 h 3677139"/>
              <a:gd name="connsiteX2" fmla="*/ 12192000 w 12192000"/>
              <a:gd name="connsiteY2" fmla="*/ 3020439 h 3677139"/>
              <a:gd name="connsiteX3" fmla="*/ 10668000 w 12192000"/>
              <a:gd name="connsiteY3" fmla="*/ 2844646 h 3677139"/>
              <a:gd name="connsiteX4" fmla="*/ 9056914 w 12192000"/>
              <a:gd name="connsiteY4" fmla="*/ 2307679 h 3677139"/>
              <a:gd name="connsiteX5" fmla="*/ 7126514 w 12192000"/>
              <a:gd name="connsiteY5" fmla="*/ 2640087 h 3677139"/>
              <a:gd name="connsiteX6" fmla="*/ 5617028 w 12192000"/>
              <a:gd name="connsiteY6" fmla="*/ 1898562 h 3677139"/>
              <a:gd name="connsiteX7" fmla="*/ 4441372 w 12192000"/>
              <a:gd name="connsiteY7" fmla="*/ 2640087 h 3677139"/>
              <a:gd name="connsiteX8" fmla="*/ 2960915 w 12192000"/>
              <a:gd name="connsiteY8" fmla="*/ 2908570 h 3677139"/>
              <a:gd name="connsiteX9" fmla="*/ 1886857 w 12192000"/>
              <a:gd name="connsiteY9" fmla="*/ 3675666 h 3677139"/>
              <a:gd name="connsiteX10" fmla="*/ 0 w 12192000"/>
              <a:gd name="connsiteY10" fmla="*/ 3020439 h 367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677139">
                <a:moveTo>
                  <a:pt x="0" y="0"/>
                </a:moveTo>
                <a:lnTo>
                  <a:pt x="12192000" y="0"/>
                </a:lnTo>
                <a:lnTo>
                  <a:pt x="12192000" y="3020439"/>
                </a:lnTo>
                <a:cubicBezTo>
                  <a:pt x="11938000" y="3494547"/>
                  <a:pt x="11190514" y="2963439"/>
                  <a:pt x="10668000" y="2844646"/>
                </a:cubicBezTo>
                <a:cubicBezTo>
                  <a:pt x="8984343" y="3045475"/>
                  <a:pt x="9647162" y="2341772"/>
                  <a:pt x="9056914" y="2307679"/>
                </a:cubicBezTo>
                <a:cubicBezTo>
                  <a:pt x="8466666" y="2273585"/>
                  <a:pt x="7699828" y="2708272"/>
                  <a:pt x="7126514" y="2640087"/>
                </a:cubicBezTo>
                <a:cubicBezTo>
                  <a:pt x="6553200" y="2571901"/>
                  <a:pt x="6064552" y="1898562"/>
                  <a:pt x="5617028" y="1898562"/>
                </a:cubicBezTo>
                <a:cubicBezTo>
                  <a:pt x="5169505" y="1898562"/>
                  <a:pt x="4884059" y="2471752"/>
                  <a:pt x="4441372" y="2640087"/>
                </a:cubicBezTo>
                <a:cubicBezTo>
                  <a:pt x="3998686" y="2808422"/>
                  <a:pt x="3386667" y="2735973"/>
                  <a:pt x="2960915" y="2908570"/>
                </a:cubicBezTo>
                <a:cubicBezTo>
                  <a:pt x="2535162" y="3081167"/>
                  <a:pt x="2380343" y="3657021"/>
                  <a:pt x="1886857" y="3675666"/>
                </a:cubicBezTo>
                <a:cubicBezTo>
                  <a:pt x="1393371" y="3694311"/>
                  <a:pt x="314476" y="3539294"/>
                  <a:pt x="0" y="3020439"/>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522425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 y="0"/>
            <a:ext cx="4631961" cy="6858000"/>
          </a:xfrm>
          <a:custGeom>
            <a:avLst/>
            <a:gdLst>
              <a:gd name="connsiteX0" fmla="*/ 0 w 4631961"/>
              <a:gd name="connsiteY0" fmla="*/ 0 h 6858000"/>
              <a:gd name="connsiteX1" fmla="*/ 4631961 w 4631961"/>
              <a:gd name="connsiteY1" fmla="*/ 0 h 6858000"/>
              <a:gd name="connsiteX2" fmla="*/ 4631961 w 4631961"/>
              <a:gd name="connsiteY2" fmla="*/ 6858000 h 6858000"/>
              <a:gd name="connsiteX3" fmla="*/ 0 w 46319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31961" h="6858000">
                <a:moveTo>
                  <a:pt x="0" y="0"/>
                </a:moveTo>
                <a:lnTo>
                  <a:pt x="4631961" y="0"/>
                </a:lnTo>
                <a:lnTo>
                  <a:pt x="4631961"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775848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1918743"/>
            <a:ext cx="12192000" cy="4939259"/>
          </a:xfrm>
          <a:custGeom>
            <a:avLst/>
            <a:gdLst>
              <a:gd name="connsiteX0" fmla="*/ 0 w 12192000"/>
              <a:gd name="connsiteY0" fmla="*/ 0 h 4939259"/>
              <a:gd name="connsiteX1" fmla="*/ 12192000 w 12192000"/>
              <a:gd name="connsiteY1" fmla="*/ 0 h 4939259"/>
              <a:gd name="connsiteX2" fmla="*/ 12192000 w 12192000"/>
              <a:gd name="connsiteY2" fmla="*/ 4939259 h 4939259"/>
              <a:gd name="connsiteX3" fmla="*/ 0 w 12192000"/>
              <a:gd name="connsiteY3" fmla="*/ 4939259 h 4939259"/>
            </a:gdLst>
            <a:ahLst/>
            <a:cxnLst>
              <a:cxn ang="0">
                <a:pos x="connsiteX0" y="connsiteY0"/>
              </a:cxn>
              <a:cxn ang="0">
                <a:pos x="connsiteX1" y="connsiteY1"/>
              </a:cxn>
              <a:cxn ang="0">
                <a:pos x="connsiteX2" y="connsiteY2"/>
              </a:cxn>
              <a:cxn ang="0">
                <a:pos x="connsiteX3" y="connsiteY3"/>
              </a:cxn>
            </a:cxnLst>
            <a:rect l="l" t="t" r="r" b="b"/>
            <a:pathLst>
              <a:path w="12192000" h="4939259">
                <a:moveTo>
                  <a:pt x="0" y="0"/>
                </a:moveTo>
                <a:lnTo>
                  <a:pt x="12192000" y="0"/>
                </a:lnTo>
                <a:lnTo>
                  <a:pt x="12192000" y="4939259"/>
                </a:lnTo>
                <a:lnTo>
                  <a:pt x="0" y="4939259"/>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3632314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23888" y="0"/>
            <a:ext cx="5472112" cy="6858000"/>
          </a:xfrm>
          <a:custGeom>
            <a:avLst/>
            <a:gdLst>
              <a:gd name="connsiteX0" fmla="*/ 0 w 5472112"/>
              <a:gd name="connsiteY0" fmla="*/ 0 h 6858000"/>
              <a:gd name="connsiteX1" fmla="*/ 5472112 w 5472112"/>
              <a:gd name="connsiteY1" fmla="*/ 0 h 6858000"/>
              <a:gd name="connsiteX2" fmla="*/ 5472112 w 5472112"/>
              <a:gd name="connsiteY2" fmla="*/ 6858000 h 6858000"/>
              <a:gd name="connsiteX3" fmla="*/ 0 w 54721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72112" h="6858000">
                <a:moveTo>
                  <a:pt x="0" y="0"/>
                </a:moveTo>
                <a:lnTo>
                  <a:pt x="5472112" y="0"/>
                </a:lnTo>
                <a:lnTo>
                  <a:pt x="5472112"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اضف صورة</a:t>
            </a:r>
            <a:endParaRPr lang="en-ID" dirty="0"/>
          </a:p>
        </p:txBody>
      </p:sp>
    </p:spTree>
    <p:extLst>
      <p:ext uri="{BB962C8B-B14F-4D97-AF65-F5344CB8AC3E}">
        <p14:creationId xmlns:p14="http://schemas.microsoft.com/office/powerpoint/2010/main" val="3167965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5252279" y="9791"/>
            <a:ext cx="6936955" cy="6858000"/>
          </a:xfrm>
          <a:custGeom>
            <a:avLst/>
            <a:gdLst>
              <a:gd name="connsiteX0" fmla="*/ 1607347 w 6936954"/>
              <a:gd name="connsiteY0" fmla="*/ 0 h 6858000"/>
              <a:gd name="connsiteX1" fmla="*/ 6383572 w 6936954"/>
              <a:gd name="connsiteY1" fmla="*/ 0 h 6858000"/>
              <a:gd name="connsiteX2" fmla="*/ 6444944 w 6936954"/>
              <a:gd name="connsiteY2" fmla="*/ 34663 h 6858000"/>
              <a:gd name="connsiteX3" fmla="*/ 6878911 w 6936954"/>
              <a:gd name="connsiteY3" fmla="*/ 439147 h 6858000"/>
              <a:gd name="connsiteX4" fmla="*/ 6936954 w 6936954"/>
              <a:gd name="connsiteY4" fmla="*/ 532063 h 6858000"/>
              <a:gd name="connsiteX5" fmla="*/ 6936954 w 6936954"/>
              <a:gd name="connsiteY5" fmla="*/ 2644258 h 6858000"/>
              <a:gd name="connsiteX6" fmla="*/ 6935793 w 6936954"/>
              <a:gd name="connsiteY6" fmla="*/ 2648207 h 6858000"/>
              <a:gd name="connsiteX7" fmla="*/ 6776906 w 6936954"/>
              <a:gd name="connsiteY7" fmla="*/ 3103936 h 6858000"/>
              <a:gd name="connsiteX8" fmla="*/ 5234998 w 6936954"/>
              <a:gd name="connsiteY8" fmla="*/ 6815585 h 6858000"/>
              <a:gd name="connsiteX9" fmla="*/ 5198644 w 6936954"/>
              <a:gd name="connsiteY9" fmla="*/ 6858000 h 6858000"/>
              <a:gd name="connsiteX10" fmla="*/ 3799191 w 6936954"/>
              <a:gd name="connsiteY10" fmla="*/ 6858000 h 6858000"/>
              <a:gd name="connsiteX11" fmla="*/ 3652016 w 6936954"/>
              <a:gd name="connsiteY11" fmla="*/ 6710191 h 6858000"/>
              <a:gd name="connsiteX12" fmla="*/ 3493810 w 6936954"/>
              <a:gd name="connsiteY12" fmla="*/ 6528751 h 6858000"/>
              <a:gd name="connsiteX13" fmla="*/ 210714 w 6936954"/>
              <a:gd name="connsiteY13" fmla="*/ 3103936 h 6858000"/>
              <a:gd name="connsiteX14" fmla="*/ 1518255 w 6936954"/>
              <a:gd name="connsiteY14" fmla="*/ 321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6954" h="6858000">
                <a:moveTo>
                  <a:pt x="1607347" y="0"/>
                </a:moveTo>
                <a:lnTo>
                  <a:pt x="6383572" y="0"/>
                </a:lnTo>
                <a:lnTo>
                  <a:pt x="6444944" y="34663"/>
                </a:lnTo>
                <a:cubicBezTo>
                  <a:pt x="6624824" y="147022"/>
                  <a:pt x="6768877" y="282058"/>
                  <a:pt x="6878911" y="439147"/>
                </a:cubicBezTo>
                <a:lnTo>
                  <a:pt x="6936954" y="532063"/>
                </a:lnTo>
                <a:lnTo>
                  <a:pt x="6936954" y="2644258"/>
                </a:lnTo>
                <a:lnTo>
                  <a:pt x="6935793" y="2648207"/>
                </a:lnTo>
                <a:cubicBezTo>
                  <a:pt x="6889792" y="2795135"/>
                  <a:pt x="6836754" y="2947071"/>
                  <a:pt x="6776906" y="3103936"/>
                </a:cubicBezTo>
                <a:cubicBezTo>
                  <a:pt x="6238273" y="4515723"/>
                  <a:pt x="5811664" y="6085102"/>
                  <a:pt x="5234998" y="6815585"/>
                </a:cubicBezTo>
                <a:lnTo>
                  <a:pt x="5198644" y="6858000"/>
                </a:lnTo>
                <a:lnTo>
                  <a:pt x="3799191" y="6858000"/>
                </a:lnTo>
                <a:lnTo>
                  <a:pt x="3652016" y="6710191"/>
                </a:lnTo>
                <a:cubicBezTo>
                  <a:pt x="3600343" y="6654578"/>
                  <a:pt x="3547623" y="6594155"/>
                  <a:pt x="3493810" y="6528751"/>
                </a:cubicBezTo>
                <a:cubicBezTo>
                  <a:pt x="1771802" y="4435809"/>
                  <a:pt x="-746856" y="5756479"/>
                  <a:pt x="210714" y="3103936"/>
                </a:cubicBezTo>
                <a:cubicBezTo>
                  <a:pt x="898967" y="1197421"/>
                  <a:pt x="509178" y="434269"/>
                  <a:pt x="1518255" y="32170"/>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791505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54345" y="2216258"/>
            <a:ext cx="4594601" cy="2774196"/>
          </a:xfrm>
          <a:custGeom>
            <a:avLst/>
            <a:gdLst>
              <a:gd name="connsiteX0" fmla="*/ 0 w 4594601"/>
              <a:gd name="connsiteY0" fmla="*/ 0 h 2774196"/>
              <a:gd name="connsiteX1" fmla="*/ 4594601 w 4594601"/>
              <a:gd name="connsiteY1" fmla="*/ 0 h 2774196"/>
              <a:gd name="connsiteX2" fmla="*/ 4594601 w 4594601"/>
              <a:gd name="connsiteY2" fmla="*/ 2774196 h 2774196"/>
              <a:gd name="connsiteX3" fmla="*/ 0 w 4594601"/>
              <a:gd name="connsiteY3" fmla="*/ 2774196 h 2774196"/>
            </a:gdLst>
            <a:ahLst/>
            <a:cxnLst>
              <a:cxn ang="0">
                <a:pos x="connsiteX0" y="connsiteY0"/>
              </a:cxn>
              <a:cxn ang="0">
                <a:pos x="connsiteX1" y="connsiteY1"/>
              </a:cxn>
              <a:cxn ang="0">
                <a:pos x="connsiteX2" y="connsiteY2"/>
              </a:cxn>
              <a:cxn ang="0">
                <a:pos x="connsiteX3" y="connsiteY3"/>
              </a:cxn>
            </a:cxnLst>
            <a:rect l="l" t="t" r="r" b="b"/>
            <a:pathLst>
              <a:path w="4594601" h="2774196">
                <a:moveTo>
                  <a:pt x="0" y="0"/>
                </a:moveTo>
                <a:lnTo>
                  <a:pt x="4594601" y="0"/>
                </a:lnTo>
                <a:lnTo>
                  <a:pt x="4594601" y="2774196"/>
                </a:lnTo>
                <a:lnTo>
                  <a:pt x="0" y="2774196"/>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3335809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Freeform 5"/>
          <p:cNvSpPr>
            <a:spLocks noGrp="1"/>
          </p:cNvSpPr>
          <p:nvPr>
            <p:ph type="pic" sz="quarter" idx="10" hasCustomPrompt="1"/>
          </p:nvPr>
        </p:nvSpPr>
        <p:spPr>
          <a:xfrm>
            <a:off x="1506566" y="2868528"/>
            <a:ext cx="3720007" cy="2292350"/>
          </a:xfrm>
          <a:custGeom>
            <a:avLst/>
            <a:gdLst>
              <a:gd name="connsiteX0" fmla="*/ 0 w 3720007"/>
              <a:gd name="connsiteY0" fmla="*/ 0 h 2292350"/>
              <a:gd name="connsiteX1" fmla="*/ 3720007 w 3720007"/>
              <a:gd name="connsiteY1" fmla="*/ 0 h 2292350"/>
              <a:gd name="connsiteX2" fmla="*/ 3720007 w 3720007"/>
              <a:gd name="connsiteY2" fmla="*/ 2292350 h 2292350"/>
              <a:gd name="connsiteX3" fmla="*/ 0 w 3720007"/>
              <a:gd name="connsiteY3" fmla="*/ 2292350 h 2292350"/>
            </a:gdLst>
            <a:ahLst/>
            <a:cxnLst>
              <a:cxn ang="0">
                <a:pos x="connsiteX0" y="connsiteY0"/>
              </a:cxn>
              <a:cxn ang="0">
                <a:pos x="connsiteX1" y="connsiteY1"/>
              </a:cxn>
              <a:cxn ang="0">
                <a:pos x="connsiteX2" y="connsiteY2"/>
              </a:cxn>
              <a:cxn ang="0">
                <a:pos x="connsiteX3" y="connsiteY3"/>
              </a:cxn>
            </a:cxnLst>
            <a:rect l="l" t="t" r="r" b="b"/>
            <a:pathLst>
              <a:path w="3720007" h="2292350">
                <a:moveTo>
                  <a:pt x="0" y="0"/>
                </a:moveTo>
                <a:lnTo>
                  <a:pt x="3720007" y="0"/>
                </a:lnTo>
                <a:lnTo>
                  <a:pt x="3720007" y="2292350"/>
                </a:lnTo>
                <a:lnTo>
                  <a:pt x="0" y="229235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1675243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8770840" y="2307774"/>
            <a:ext cx="2322285" cy="2278743"/>
          </a:xfrm>
          <a:custGeom>
            <a:avLst/>
            <a:gdLst>
              <a:gd name="connsiteX0" fmla="*/ 379798 w 2322285"/>
              <a:gd name="connsiteY0" fmla="*/ 0 h 2278743"/>
              <a:gd name="connsiteX1" fmla="*/ 1942487 w 2322285"/>
              <a:gd name="connsiteY1" fmla="*/ 0 h 2278743"/>
              <a:gd name="connsiteX2" fmla="*/ 2322285 w 2322285"/>
              <a:gd name="connsiteY2" fmla="*/ 379798 h 2278743"/>
              <a:gd name="connsiteX3" fmla="*/ 2322285 w 2322285"/>
              <a:gd name="connsiteY3" fmla="*/ 1898945 h 2278743"/>
              <a:gd name="connsiteX4" fmla="*/ 1942487 w 2322285"/>
              <a:gd name="connsiteY4" fmla="*/ 2278743 h 2278743"/>
              <a:gd name="connsiteX5" fmla="*/ 379798 w 2322285"/>
              <a:gd name="connsiteY5" fmla="*/ 2278743 h 2278743"/>
              <a:gd name="connsiteX6" fmla="*/ 0 w 2322285"/>
              <a:gd name="connsiteY6" fmla="*/ 1898945 h 2278743"/>
              <a:gd name="connsiteX7" fmla="*/ 0 w 2322285"/>
              <a:gd name="connsiteY7" fmla="*/ 379798 h 2278743"/>
              <a:gd name="connsiteX8" fmla="*/ 379798 w 2322285"/>
              <a:gd name="connsiteY8" fmla="*/ 0 h 227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2285" h="2278743">
                <a:moveTo>
                  <a:pt x="379798" y="0"/>
                </a:moveTo>
                <a:lnTo>
                  <a:pt x="1942487" y="0"/>
                </a:lnTo>
                <a:cubicBezTo>
                  <a:pt x="2152244" y="0"/>
                  <a:pt x="2322285" y="170041"/>
                  <a:pt x="2322285" y="379798"/>
                </a:cubicBezTo>
                <a:lnTo>
                  <a:pt x="2322285" y="1898945"/>
                </a:lnTo>
                <a:cubicBezTo>
                  <a:pt x="2322285" y="2108702"/>
                  <a:pt x="2152244" y="2278743"/>
                  <a:pt x="1942487" y="2278743"/>
                </a:cubicBezTo>
                <a:lnTo>
                  <a:pt x="379798" y="2278743"/>
                </a:lnTo>
                <a:cubicBezTo>
                  <a:pt x="170041" y="2278743"/>
                  <a:pt x="0" y="2108702"/>
                  <a:pt x="0" y="1898945"/>
                </a:cubicBezTo>
                <a:lnTo>
                  <a:pt x="0" y="379798"/>
                </a:lnTo>
                <a:cubicBezTo>
                  <a:pt x="0" y="170041"/>
                  <a:pt x="170041" y="0"/>
                  <a:pt x="379798" y="0"/>
                </a:cubicBezTo>
                <a:close/>
              </a:path>
            </a:pathLst>
          </a:custGeom>
          <a:ln w="57150">
            <a:solidFill>
              <a:schemeClr val="bg1"/>
            </a:solidFill>
          </a:ln>
        </p:spPr>
        <p:txBody>
          <a:bodyPr wrap="square">
            <a:noAutofit/>
          </a:bodyPr>
          <a:lstStyle>
            <a:lvl1pPr marL="0" indent="0" algn="ctr" rtl="1">
              <a:buNone/>
              <a:defRPr sz="20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7" name="Picture Placeholder 6"/>
          <p:cNvSpPr>
            <a:spLocks noGrp="1"/>
          </p:cNvSpPr>
          <p:nvPr>
            <p:ph type="pic" sz="quarter" idx="10" hasCustomPrompt="1"/>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623753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965914" y="893296"/>
            <a:ext cx="4615737" cy="5097530"/>
          </a:xfrm>
          <a:custGeom>
            <a:avLst/>
            <a:gdLst>
              <a:gd name="connsiteX0" fmla="*/ 2307869 w 4615737"/>
              <a:gd name="connsiteY0" fmla="*/ 0 h 5097530"/>
              <a:gd name="connsiteX1" fmla="*/ 4256926 w 4615737"/>
              <a:gd name="connsiteY1" fmla="*/ 5097530 h 5097530"/>
              <a:gd name="connsiteX2" fmla="*/ 358812 w 4615737"/>
              <a:gd name="connsiteY2" fmla="*/ 5097530 h 5097530"/>
              <a:gd name="connsiteX3" fmla="*/ 2307869 w 4615737"/>
              <a:gd name="connsiteY3" fmla="*/ 0 h 5097530"/>
            </a:gdLst>
            <a:ahLst/>
            <a:cxnLst>
              <a:cxn ang="0">
                <a:pos x="connsiteX0" y="connsiteY0"/>
              </a:cxn>
              <a:cxn ang="0">
                <a:pos x="connsiteX1" y="connsiteY1"/>
              </a:cxn>
              <a:cxn ang="0">
                <a:pos x="connsiteX2" y="connsiteY2"/>
              </a:cxn>
              <a:cxn ang="0">
                <a:pos x="connsiteX3" y="connsiteY3"/>
              </a:cxn>
            </a:cxnLst>
            <a:rect l="l" t="t" r="r" b="b"/>
            <a:pathLst>
              <a:path w="4615737" h="5097530">
                <a:moveTo>
                  <a:pt x="2307869" y="0"/>
                </a:moveTo>
                <a:cubicBezTo>
                  <a:pt x="2957555" y="0"/>
                  <a:pt x="5556298" y="5097530"/>
                  <a:pt x="4256926" y="5097530"/>
                </a:cubicBezTo>
                <a:lnTo>
                  <a:pt x="358812" y="5097530"/>
                </a:lnTo>
                <a:cubicBezTo>
                  <a:pt x="-940559" y="5097530"/>
                  <a:pt x="1658184" y="0"/>
                  <a:pt x="2307869" y="0"/>
                </a:cubicBezTo>
                <a:close/>
              </a:path>
            </a:pathLst>
          </a:custGeom>
        </p:spPr>
        <p:txBody>
          <a:bodyPr wrap="square" anchor="b">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793968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0" name="Picture Placeholder 9"/>
          <p:cNvSpPr>
            <a:spLocks noGrp="1"/>
          </p:cNvSpPr>
          <p:nvPr>
            <p:ph type="pic" sz="quarter" idx="11" hasCustomPrompt="1"/>
          </p:nvPr>
        </p:nvSpPr>
        <p:spPr>
          <a:xfrm>
            <a:off x="5156615" y="2041214"/>
            <a:ext cx="1878772" cy="1843546"/>
          </a:xfrm>
          <a:custGeom>
            <a:avLst/>
            <a:gdLst>
              <a:gd name="connsiteX0" fmla="*/ 307264 w 1878772"/>
              <a:gd name="connsiteY0" fmla="*/ 0 h 1843546"/>
              <a:gd name="connsiteX1" fmla="*/ 1571508 w 1878772"/>
              <a:gd name="connsiteY1" fmla="*/ 0 h 1843546"/>
              <a:gd name="connsiteX2" fmla="*/ 1878772 w 1878772"/>
              <a:gd name="connsiteY2" fmla="*/ 307264 h 1843546"/>
              <a:gd name="connsiteX3" fmla="*/ 1878772 w 1878772"/>
              <a:gd name="connsiteY3" fmla="*/ 1536282 h 1843546"/>
              <a:gd name="connsiteX4" fmla="*/ 1571508 w 1878772"/>
              <a:gd name="connsiteY4" fmla="*/ 1843546 h 1843546"/>
              <a:gd name="connsiteX5" fmla="*/ 307264 w 1878772"/>
              <a:gd name="connsiteY5" fmla="*/ 1843546 h 1843546"/>
              <a:gd name="connsiteX6" fmla="*/ 0 w 1878772"/>
              <a:gd name="connsiteY6" fmla="*/ 1536282 h 1843546"/>
              <a:gd name="connsiteX7" fmla="*/ 0 w 1878772"/>
              <a:gd name="connsiteY7" fmla="*/ 307264 h 1843546"/>
              <a:gd name="connsiteX8" fmla="*/ 307264 w 1878772"/>
              <a:gd name="connsiteY8" fmla="*/ 0 h 184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843546">
                <a:moveTo>
                  <a:pt x="307264" y="0"/>
                </a:moveTo>
                <a:lnTo>
                  <a:pt x="1571508" y="0"/>
                </a:lnTo>
                <a:cubicBezTo>
                  <a:pt x="1741205" y="0"/>
                  <a:pt x="1878772" y="137567"/>
                  <a:pt x="1878772" y="307264"/>
                </a:cubicBezTo>
                <a:lnTo>
                  <a:pt x="1878772" y="1536282"/>
                </a:lnTo>
                <a:cubicBezTo>
                  <a:pt x="1878772" y="1705979"/>
                  <a:pt x="1741205" y="1843546"/>
                  <a:pt x="1571508" y="1843546"/>
                </a:cubicBezTo>
                <a:lnTo>
                  <a:pt x="307264" y="1843546"/>
                </a:lnTo>
                <a:cubicBezTo>
                  <a:pt x="137567" y="1843546"/>
                  <a:pt x="0" y="1705979"/>
                  <a:pt x="0" y="1536282"/>
                </a:cubicBezTo>
                <a:lnTo>
                  <a:pt x="0" y="307264"/>
                </a:lnTo>
                <a:cubicBezTo>
                  <a:pt x="0" y="137567"/>
                  <a:pt x="137567" y="0"/>
                  <a:pt x="307264" y="0"/>
                </a:cubicBezTo>
                <a:close/>
              </a:path>
            </a:pathLst>
          </a:custGeom>
          <a:ln w="38100">
            <a:solidFill>
              <a:schemeClr val="bg1"/>
            </a:solidFill>
          </a:ln>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93455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6494802" y="266207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4" name="Picture Placeholder 13"/>
          <p:cNvSpPr>
            <a:spLocks noGrp="1"/>
          </p:cNvSpPr>
          <p:nvPr>
            <p:ph type="pic" sz="quarter" idx="13" hasCustomPrompt="1"/>
          </p:nvPr>
        </p:nvSpPr>
        <p:spPr>
          <a:xfrm>
            <a:off x="6494802" y="464209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2" name="Picture Placeholder 11"/>
          <p:cNvSpPr>
            <a:spLocks noGrp="1"/>
          </p:cNvSpPr>
          <p:nvPr>
            <p:ph type="pic" sz="quarter" idx="11" hasCustomPrompt="1"/>
          </p:nvPr>
        </p:nvSpPr>
        <p:spPr>
          <a:xfrm>
            <a:off x="6494802" y="68205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9" name="Picture Placeholder 8"/>
          <p:cNvSpPr>
            <a:spLocks noGrp="1"/>
          </p:cNvSpPr>
          <p:nvPr>
            <p:ph type="pic" sz="quarter" idx="10" hasCustomPrompt="1"/>
          </p:nvPr>
        </p:nvSpPr>
        <p:spPr>
          <a:xfrm>
            <a:off x="623888" y="0"/>
            <a:ext cx="5472112" cy="6858000"/>
          </a:xfrm>
          <a:custGeom>
            <a:avLst/>
            <a:gdLst>
              <a:gd name="connsiteX0" fmla="*/ 0 w 5472112"/>
              <a:gd name="connsiteY0" fmla="*/ 0 h 6858000"/>
              <a:gd name="connsiteX1" fmla="*/ 5472112 w 5472112"/>
              <a:gd name="connsiteY1" fmla="*/ 0 h 6858000"/>
              <a:gd name="connsiteX2" fmla="*/ 5472112 w 5472112"/>
              <a:gd name="connsiteY2" fmla="*/ 6858000 h 6858000"/>
              <a:gd name="connsiteX3" fmla="*/ 0 w 54721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72112" h="6858000">
                <a:moveTo>
                  <a:pt x="0" y="0"/>
                </a:moveTo>
                <a:lnTo>
                  <a:pt x="5472112" y="0"/>
                </a:lnTo>
                <a:lnTo>
                  <a:pt x="5472112"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1952131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8229600" y="0"/>
            <a:ext cx="3338512" cy="6858000"/>
          </a:xfrm>
          <a:custGeom>
            <a:avLst/>
            <a:gdLst>
              <a:gd name="connsiteX0" fmla="*/ 0 w 3338512"/>
              <a:gd name="connsiteY0" fmla="*/ 0 h 6858000"/>
              <a:gd name="connsiteX1" fmla="*/ 3338512 w 3338512"/>
              <a:gd name="connsiteY1" fmla="*/ 0 h 6858000"/>
              <a:gd name="connsiteX2" fmla="*/ 3338512 w 3338512"/>
              <a:gd name="connsiteY2" fmla="*/ 6858000 h 6858000"/>
              <a:gd name="connsiteX3" fmla="*/ 0 w 33385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38512" h="6858000">
                <a:moveTo>
                  <a:pt x="0" y="0"/>
                </a:moveTo>
                <a:lnTo>
                  <a:pt x="3338512" y="0"/>
                </a:lnTo>
                <a:lnTo>
                  <a:pt x="3338512"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3198619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flipH="1">
            <a:off x="0" y="2683469"/>
            <a:ext cx="12192000" cy="4174530"/>
          </a:xfrm>
          <a:custGeom>
            <a:avLst/>
            <a:gdLst>
              <a:gd name="connsiteX0" fmla="*/ 10305143 w 12192000"/>
              <a:gd name="connsiteY0" fmla="*/ 1673 h 4174530"/>
              <a:gd name="connsiteX1" fmla="*/ 12192000 w 12192000"/>
              <a:gd name="connsiteY1" fmla="*/ 745530 h 4174530"/>
              <a:gd name="connsiteX2" fmla="*/ 12192000 w 12192000"/>
              <a:gd name="connsiteY2" fmla="*/ 4174530 h 4174530"/>
              <a:gd name="connsiteX3" fmla="*/ 0 w 12192000"/>
              <a:gd name="connsiteY3" fmla="*/ 4174530 h 4174530"/>
              <a:gd name="connsiteX4" fmla="*/ 0 w 12192000"/>
              <a:gd name="connsiteY4" fmla="*/ 745530 h 4174530"/>
              <a:gd name="connsiteX5" fmla="*/ 1524000 w 12192000"/>
              <a:gd name="connsiteY5" fmla="*/ 945102 h 4174530"/>
              <a:gd name="connsiteX6" fmla="*/ 3135086 w 12192000"/>
              <a:gd name="connsiteY6" fmla="*/ 1554702 h 4174530"/>
              <a:gd name="connsiteX7" fmla="*/ 5065486 w 12192000"/>
              <a:gd name="connsiteY7" fmla="*/ 1177331 h 4174530"/>
              <a:gd name="connsiteX8" fmla="*/ 6574972 w 12192000"/>
              <a:gd name="connsiteY8" fmla="*/ 2019158 h 4174530"/>
              <a:gd name="connsiteX9" fmla="*/ 7750628 w 12192000"/>
              <a:gd name="connsiteY9" fmla="*/ 1177331 h 4174530"/>
              <a:gd name="connsiteX10" fmla="*/ 9231085 w 12192000"/>
              <a:gd name="connsiteY10" fmla="*/ 872531 h 4174530"/>
              <a:gd name="connsiteX11" fmla="*/ 10305143 w 12192000"/>
              <a:gd name="connsiteY11" fmla="*/ 1673 h 417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30">
                <a:moveTo>
                  <a:pt x="10305143" y="1673"/>
                </a:moveTo>
                <a:cubicBezTo>
                  <a:pt x="10798629" y="-19494"/>
                  <a:pt x="11877524" y="156492"/>
                  <a:pt x="12192000" y="745530"/>
                </a:cubicBezTo>
                <a:lnTo>
                  <a:pt x="12192000" y="4174530"/>
                </a:lnTo>
                <a:lnTo>
                  <a:pt x="0" y="4174530"/>
                </a:lnTo>
                <a:lnTo>
                  <a:pt x="0" y="745530"/>
                </a:lnTo>
                <a:cubicBezTo>
                  <a:pt x="254000" y="207292"/>
                  <a:pt x="1001486" y="810240"/>
                  <a:pt x="1524000" y="945102"/>
                </a:cubicBezTo>
                <a:cubicBezTo>
                  <a:pt x="3207657" y="717107"/>
                  <a:pt x="2544838" y="1515997"/>
                  <a:pt x="3135086" y="1554702"/>
                </a:cubicBezTo>
                <a:cubicBezTo>
                  <a:pt x="3725334" y="1593407"/>
                  <a:pt x="4492172" y="1099922"/>
                  <a:pt x="5065486" y="1177331"/>
                </a:cubicBezTo>
                <a:cubicBezTo>
                  <a:pt x="5638801" y="1254740"/>
                  <a:pt x="6127448" y="2019158"/>
                  <a:pt x="6574972" y="2019158"/>
                </a:cubicBezTo>
                <a:cubicBezTo>
                  <a:pt x="7022496" y="2019158"/>
                  <a:pt x="7307942" y="1368436"/>
                  <a:pt x="7750628" y="1177331"/>
                </a:cubicBezTo>
                <a:cubicBezTo>
                  <a:pt x="8193314" y="986226"/>
                  <a:pt x="8805333" y="1068474"/>
                  <a:pt x="9231085" y="872531"/>
                </a:cubicBezTo>
                <a:cubicBezTo>
                  <a:pt x="9656838" y="676588"/>
                  <a:pt x="9811657" y="22840"/>
                  <a:pt x="10305143" y="1673"/>
                </a:cubicBezTo>
                <a:close/>
              </a:path>
            </a:pathLst>
          </a:custGeom>
        </p:spPr>
        <p:txBody>
          <a:bodyPr wrap="square" anchor="b">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176938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
            <a:ext cx="5472112" cy="6857999"/>
          </a:xfrm>
          <a:custGeom>
            <a:avLst/>
            <a:gdLst>
              <a:gd name="connsiteX0" fmla="*/ 0 w 5472112"/>
              <a:gd name="connsiteY0" fmla="*/ 0 h 6857999"/>
              <a:gd name="connsiteX1" fmla="*/ 4494847 w 5472112"/>
              <a:gd name="connsiteY1" fmla="*/ 0 h 6857999"/>
              <a:gd name="connsiteX2" fmla="*/ 4233242 w 5472112"/>
              <a:gd name="connsiteY2" fmla="*/ 857250 h 6857999"/>
              <a:gd name="connsiteX3" fmla="*/ 3434158 w 5472112"/>
              <a:gd name="connsiteY3" fmla="*/ 1763485 h 6857999"/>
              <a:gd name="connsiteX4" fmla="*/ 3928828 w 5472112"/>
              <a:gd name="connsiteY4" fmla="*/ 2849335 h 6857999"/>
              <a:gd name="connsiteX5" fmla="*/ 2825333 w 5472112"/>
              <a:gd name="connsiteY5" fmla="*/ 3698421 h 6857999"/>
              <a:gd name="connsiteX6" fmla="*/ 3928828 w 5472112"/>
              <a:gd name="connsiteY6" fmla="*/ 4359727 h 6857999"/>
              <a:gd name="connsiteX7" fmla="*/ 4328370 w 5472112"/>
              <a:gd name="connsiteY7" fmla="*/ 5192484 h 6857999"/>
              <a:gd name="connsiteX8" fmla="*/ 5469920 w 5472112"/>
              <a:gd name="connsiteY8" fmla="*/ 5796642 h 6857999"/>
              <a:gd name="connsiteX9" fmla="*/ 4494847 w 5472112"/>
              <a:gd name="connsiteY9" fmla="*/ 6857999 h 6857999"/>
              <a:gd name="connsiteX10" fmla="*/ 0 w 5472112"/>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2112" h="6857999">
                <a:moveTo>
                  <a:pt x="0" y="0"/>
                </a:moveTo>
                <a:lnTo>
                  <a:pt x="4494847" y="0"/>
                </a:lnTo>
                <a:cubicBezTo>
                  <a:pt x="5200388" y="142875"/>
                  <a:pt x="4410023" y="563335"/>
                  <a:pt x="4233242" y="857250"/>
                </a:cubicBezTo>
                <a:cubicBezTo>
                  <a:pt x="4532105" y="1804306"/>
                  <a:pt x="3484894" y="1431471"/>
                  <a:pt x="3434158" y="1763485"/>
                </a:cubicBezTo>
                <a:cubicBezTo>
                  <a:pt x="3383422" y="2095500"/>
                  <a:pt x="4030299" y="2526846"/>
                  <a:pt x="3928828" y="2849335"/>
                </a:cubicBezTo>
                <a:cubicBezTo>
                  <a:pt x="3827358" y="3171824"/>
                  <a:pt x="2825333" y="3446689"/>
                  <a:pt x="2825333" y="3698421"/>
                </a:cubicBezTo>
                <a:cubicBezTo>
                  <a:pt x="2825333" y="3950153"/>
                  <a:pt x="3678321" y="4110716"/>
                  <a:pt x="3928828" y="4359727"/>
                </a:cubicBezTo>
                <a:cubicBezTo>
                  <a:pt x="4179335" y="4608738"/>
                  <a:pt x="4071522" y="4952999"/>
                  <a:pt x="4328370" y="5192484"/>
                </a:cubicBezTo>
                <a:cubicBezTo>
                  <a:pt x="4585219" y="5431970"/>
                  <a:pt x="5442174" y="5519056"/>
                  <a:pt x="5469920" y="5796642"/>
                </a:cubicBezTo>
                <a:cubicBezTo>
                  <a:pt x="5497666" y="6074228"/>
                  <a:pt x="5266978" y="6681106"/>
                  <a:pt x="4494847" y="6857999"/>
                </a:cubicBezTo>
                <a:lnTo>
                  <a:pt x="0" y="6857999"/>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858102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719889" y="-1"/>
            <a:ext cx="5472113" cy="6857999"/>
          </a:xfrm>
          <a:custGeom>
            <a:avLst/>
            <a:gdLst>
              <a:gd name="connsiteX0" fmla="*/ 977266 w 5472113"/>
              <a:gd name="connsiteY0" fmla="*/ 0 h 6857999"/>
              <a:gd name="connsiteX1" fmla="*/ 5472113 w 5472113"/>
              <a:gd name="connsiteY1" fmla="*/ 0 h 6857999"/>
              <a:gd name="connsiteX2" fmla="*/ 5472113 w 5472113"/>
              <a:gd name="connsiteY2" fmla="*/ 6857999 h 6857999"/>
              <a:gd name="connsiteX3" fmla="*/ 977266 w 5472113"/>
              <a:gd name="connsiteY3" fmla="*/ 6857999 h 6857999"/>
              <a:gd name="connsiteX4" fmla="*/ 1238872 w 5472113"/>
              <a:gd name="connsiteY4" fmla="*/ 6000749 h 6857999"/>
              <a:gd name="connsiteX5" fmla="*/ 2037955 w 5472113"/>
              <a:gd name="connsiteY5" fmla="*/ 5094513 h 6857999"/>
              <a:gd name="connsiteX6" fmla="*/ 1543285 w 5472113"/>
              <a:gd name="connsiteY6" fmla="*/ 4008663 h 6857999"/>
              <a:gd name="connsiteX7" fmla="*/ 2646780 w 5472113"/>
              <a:gd name="connsiteY7" fmla="*/ 3159578 h 6857999"/>
              <a:gd name="connsiteX8" fmla="*/ 1543285 w 5472113"/>
              <a:gd name="connsiteY8" fmla="*/ 2498271 h 6857999"/>
              <a:gd name="connsiteX9" fmla="*/ 1143743 w 5472113"/>
              <a:gd name="connsiteY9" fmla="*/ 1665514 h 6857999"/>
              <a:gd name="connsiteX10" fmla="*/ 2193 w 5472113"/>
              <a:gd name="connsiteY10" fmla="*/ 1061357 h 6857999"/>
              <a:gd name="connsiteX11" fmla="*/ 977266 w 5472113"/>
              <a:gd name="connsiteY11"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113" h="6857999">
                <a:moveTo>
                  <a:pt x="977266" y="0"/>
                </a:moveTo>
                <a:lnTo>
                  <a:pt x="5472113" y="0"/>
                </a:lnTo>
                <a:lnTo>
                  <a:pt x="5472113" y="6857999"/>
                </a:lnTo>
                <a:lnTo>
                  <a:pt x="977266" y="6857999"/>
                </a:lnTo>
                <a:cubicBezTo>
                  <a:pt x="271726" y="6715124"/>
                  <a:pt x="1062090" y="6294663"/>
                  <a:pt x="1238872" y="6000749"/>
                </a:cubicBezTo>
                <a:cubicBezTo>
                  <a:pt x="940008" y="5053692"/>
                  <a:pt x="1987220" y="5426528"/>
                  <a:pt x="2037955" y="5094513"/>
                </a:cubicBezTo>
                <a:cubicBezTo>
                  <a:pt x="2088691" y="4762499"/>
                  <a:pt x="1441815" y="4331152"/>
                  <a:pt x="1543285" y="4008663"/>
                </a:cubicBezTo>
                <a:cubicBezTo>
                  <a:pt x="1644755" y="3686174"/>
                  <a:pt x="2646780" y="3411310"/>
                  <a:pt x="2646780" y="3159578"/>
                </a:cubicBezTo>
                <a:cubicBezTo>
                  <a:pt x="2646780" y="2907845"/>
                  <a:pt x="1793792" y="2747282"/>
                  <a:pt x="1543285" y="2498271"/>
                </a:cubicBezTo>
                <a:cubicBezTo>
                  <a:pt x="1292778" y="2249260"/>
                  <a:pt x="1400592" y="1905000"/>
                  <a:pt x="1143743" y="1665514"/>
                </a:cubicBezTo>
                <a:cubicBezTo>
                  <a:pt x="886895" y="1426028"/>
                  <a:pt x="29940" y="1338942"/>
                  <a:pt x="2193" y="1061357"/>
                </a:cubicBezTo>
                <a:cubicBezTo>
                  <a:pt x="-25553" y="783771"/>
                  <a:pt x="205135" y="176892"/>
                  <a:pt x="977266" y="0"/>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538000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9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6" r:id="rId16"/>
    <p:sldLayoutId id="2147483667" r:id="rId1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5.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5.xml"/><Relationship Id="rId4" Type="http://schemas.openxmlformats.org/officeDocument/2006/relationships/image" Target="../media/image65.jpeg"/></Relationships>
</file>

<file path=ppt/slides/_rels/slide6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8" Type="http://schemas.openxmlformats.org/officeDocument/2006/relationships/hyperlink" Target="https://www.w3schools.com/" TargetMode="External"/><Relationship Id="rId13" Type="http://schemas.openxmlformats.org/officeDocument/2006/relationships/hyperlink" Target="http://www.elebda3.net/" TargetMode="External"/><Relationship Id="rId3" Type="http://schemas.openxmlformats.org/officeDocument/2006/relationships/hyperlink" Target="https://microsoft.com/" TargetMode="External"/><Relationship Id="rId7" Type="http://schemas.openxmlformats.org/officeDocument/2006/relationships/hyperlink" Target="https://flutterawesome.com/" TargetMode="External"/><Relationship Id="rId12" Type="http://schemas.openxmlformats.org/officeDocument/2006/relationships/hyperlink" Target="http://www.techpio.net/" TargetMode="External"/><Relationship Id="rId2" Type="http://schemas.openxmlformats.org/officeDocument/2006/relationships/hyperlink" Target="https://php.com/" TargetMode="External"/><Relationship Id="rId16" Type="http://schemas.openxmlformats.org/officeDocument/2006/relationships/hyperlink" Target="https://e3arabi.com/?p=1036051" TargetMode="External"/><Relationship Id="rId1" Type="http://schemas.openxmlformats.org/officeDocument/2006/relationships/slideLayout" Target="../slideLayouts/slideLayout15.xml"/><Relationship Id="rId6" Type="http://schemas.openxmlformats.org/officeDocument/2006/relationships/hyperlink" Target="https://bootstrap.com/" TargetMode="External"/><Relationship Id="rId11" Type="http://schemas.openxmlformats.org/officeDocument/2006/relationships/hyperlink" Target="http://www.pdffactory.com/" TargetMode="External"/><Relationship Id="rId5" Type="http://schemas.openxmlformats.org/officeDocument/2006/relationships/hyperlink" Target="https://jquery.com/" TargetMode="External"/><Relationship Id="rId15" Type="http://schemas.openxmlformats.org/officeDocument/2006/relationships/hyperlink" Target="https://www.joodeskan.sa/" TargetMode="External"/><Relationship Id="rId10" Type="http://schemas.openxmlformats.org/officeDocument/2006/relationships/hyperlink" Target="https://laravel.com/docs/" TargetMode="External"/><Relationship Id="rId4" Type="http://schemas.openxmlformats.org/officeDocument/2006/relationships/hyperlink" Target="https://androidstudio.com/" TargetMode="External"/><Relationship Id="rId9" Type="http://schemas.openxmlformats.org/officeDocument/2006/relationships/hyperlink" Target="https://stackoverflow.com/questions/" TargetMode="External"/><Relationship Id="rId14" Type="http://schemas.openxmlformats.org/officeDocument/2006/relationships/hyperlink" Target="https://codeanddeploy.com/blog/laravel/laravel-8-logout-for-your-authenticated-user"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عنصر نائب للصورة 2" descr="صورة تحتوي على داخلي, منضدة, شخص&#10;&#10;تم إنشاء الوصف تلقائياً">
            <a:extLst>
              <a:ext uri="{FF2B5EF4-FFF2-40B4-BE49-F238E27FC236}">
                <a16:creationId xmlns:a16="http://schemas.microsoft.com/office/drawing/2014/main" id="{7138E25A-04DB-4B5A-98FD-E10033BA9F2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97" b="7897"/>
          <a:stretch>
            <a:fillRect/>
          </a:stretch>
        </p:blipFill>
        <p:spPr/>
      </p:pic>
      <p:sp>
        <p:nvSpPr>
          <p:cNvPr id="11" name="Rectangle 10"/>
          <p:cNvSpPr/>
          <p:nvPr/>
        </p:nvSpPr>
        <p:spPr>
          <a:xfrm>
            <a:off x="0" y="0"/>
            <a:ext cx="12192000" cy="685800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4" name="TextBox 3"/>
          <p:cNvSpPr txBox="1"/>
          <p:nvPr/>
        </p:nvSpPr>
        <p:spPr>
          <a:xfrm>
            <a:off x="2568785" y="1677171"/>
            <a:ext cx="6896608" cy="1200329"/>
          </a:xfrm>
          <a:prstGeom prst="rect">
            <a:avLst/>
          </a:prstGeom>
          <a:noFill/>
        </p:spPr>
        <p:txBody>
          <a:bodyPr wrap="square" rtlCol="0">
            <a:spAutoFit/>
          </a:bodyPr>
          <a:lstStyle/>
          <a:p>
            <a:pPr algn="ctr" rtl="1"/>
            <a:r>
              <a:rPr lang="ar-YE" sz="3600" b="1" dirty="0">
                <a:latin typeface="Calibri" panose="020F0502020204030204" pitchFamily="34" charset="0"/>
                <a:ea typeface="Calibri" panose="020F0502020204030204" pitchFamily="34" charset="0"/>
                <a:cs typeface="Traditional Arabic" panose="02020603050405020304" pitchFamily="18" charset="-78"/>
              </a:rPr>
              <a:t>تطبيق (</a:t>
            </a:r>
            <a:r>
              <a:rPr lang="en-US" sz="3600" b="1" dirty="0">
                <a:solidFill>
                  <a:srgbClr val="000000"/>
                </a:solidFill>
                <a:latin typeface="Traditional Arabic" panose="02020603050405020304" pitchFamily="18" charset="-78"/>
                <a:ea typeface="Calibri" panose="020F0502020204030204" pitchFamily="34" charset="0"/>
                <a:cs typeface="Arial" panose="020B0604020202020204" pitchFamily="34" charset="0"/>
              </a:rPr>
              <a:t>University-Community</a:t>
            </a:r>
            <a:r>
              <a:rPr lang="ar-YE" sz="3600" b="1" dirty="0">
                <a:latin typeface="Calibri" panose="020F0502020204030204" pitchFamily="34" charset="0"/>
                <a:ea typeface="Calibri" panose="020F0502020204030204" pitchFamily="34" charset="0"/>
                <a:cs typeface="Traditional Arabic" panose="02020603050405020304" pitchFamily="18" charset="-78"/>
              </a:rPr>
              <a:t> ) للتراسل وتبادل المعلومات بين طلاب جامعة الاندلس </a:t>
            </a:r>
            <a:endParaRPr lang="en-US" sz="3600" dirty="0">
              <a:latin typeface="Calibri" panose="020F0502020204030204" pitchFamily="34" charset="0"/>
              <a:ea typeface="Calibri" panose="020F0502020204030204" pitchFamily="34" charset="0"/>
              <a:cs typeface="Arial" panose="020B0604020202020204" pitchFamily="34" charset="0"/>
            </a:endParaRPr>
          </a:p>
        </p:txBody>
      </p:sp>
      <p:sp>
        <p:nvSpPr>
          <p:cNvPr id="5" name="TextBox 4"/>
          <p:cNvSpPr txBox="1"/>
          <p:nvPr/>
        </p:nvSpPr>
        <p:spPr>
          <a:xfrm>
            <a:off x="3459672" y="2877500"/>
            <a:ext cx="5205984" cy="2177519"/>
          </a:xfrm>
          <a:prstGeom prst="rect">
            <a:avLst/>
          </a:prstGeom>
          <a:noFill/>
        </p:spPr>
        <p:txBody>
          <a:bodyPr wrap="square" rtlCol="0">
            <a:spAutoFit/>
          </a:bodyPr>
          <a:lstStyle/>
          <a:p>
            <a:pPr algn="ctr">
              <a:lnSpc>
                <a:spcPct val="115000"/>
              </a:lnSpc>
              <a:spcAft>
                <a:spcPts val="1000"/>
              </a:spcAft>
            </a:pPr>
            <a:r>
              <a:rPr lang="ar-YE" b="1" dirty="0">
                <a:latin typeface="Calibri" panose="020F0502020204030204" pitchFamily="34" charset="0"/>
                <a:ea typeface="Arial Unicode MS"/>
                <a:cs typeface="Arial" panose="020B0604020202020204" pitchFamily="34" charset="0"/>
              </a:rPr>
              <a:t>إعداد :</a:t>
            </a:r>
            <a:endParaRPr lang="en-US" b="1" dirty="0">
              <a:latin typeface="Calibri" panose="020F0502020204030204" pitchFamily="34" charset="0"/>
              <a:ea typeface="Arial Unicode MS"/>
              <a:cs typeface="Arial" panose="020B0604020202020204" pitchFamily="34" charset="0"/>
            </a:endParaRPr>
          </a:p>
          <a:p>
            <a:pPr algn="ctr">
              <a:lnSpc>
                <a:spcPct val="115000"/>
              </a:lnSpc>
              <a:spcAft>
                <a:spcPts val="1000"/>
              </a:spcAft>
            </a:pPr>
            <a:r>
              <a:rPr lang="ar-YE" dirty="0">
                <a:latin typeface="Calibri" panose="020F0502020204030204" pitchFamily="34" charset="0"/>
                <a:ea typeface="Calibri" panose="020F0502020204030204" pitchFamily="34" charset="0"/>
                <a:cs typeface="Arial" panose="020B0604020202020204" pitchFamily="34" charset="0"/>
              </a:rPr>
              <a:t>رياض منصر </a:t>
            </a:r>
            <a:r>
              <a:rPr lang="ar-YE">
                <a:latin typeface="Calibri" panose="020F0502020204030204" pitchFamily="34" charset="0"/>
                <a:ea typeface="Calibri" panose="020F0502020204030204" pitchFamily="34" charset="0"/>
                <a:cs typeface="Arial" panose="020B0604020202020204" pitchFamily="34" charset="0"/>
              </a:rPr>
              <a:t>علي الخالدي</a:t>
            </a:r>
            <a:endParaRPr lang="en-US" dirty="0">
              <a:latin typeface="Calibri" panose="020F0502020204030204" pitchFamily="34" charset="0"/>
              <a:ea typeface="Calibri" panose="020F0502020204030204" pitchFamily="34" charset="0"/>
              <a:cs typeface="Arial" panose="020B0604020202020204" pitchFamily="34" charset="0"/>
            </a:endParaRPr>
          </a:p>
          <a:p>
            <a:pPr algn="ctr" rtl="1">
              <a:lnSpc>
                <a:spcPct val="115000"/>
              </a:lnSpc>
              <a:spcAft>
                <a:spcPts val="1000"/>
              </a:spcAft>
            </a:pPr>
            <a:r>
              <a:rPr lang="ar-YE" dirty="0">
                <a:latin typeface="Calibri" panose="020F0502020204030204" pitchFamily="34" charset="0"/>
                <a:ea typeface="Calibri" panose="020F0502020204030204" pitchFamily="34" charset="0"/>
                <a:cs typeface="Arial" panose="020B0604020202020204" pitchFamily="34" charset="0"/>
              </a:rPr>
              <a:t>عبدالرحمـن محمد عزيز السماوي</a:t>
            </a:r>
            <a:endParaRPr lang="ar-SA" dirty="0">
              <a:latin typeface="Calibri" panose="020F0502020204030204" pitchFamily="34" charset="0"/>
              <a:ea typeface="Calibri" panose="020F0502020204030204" pitchFamily="34" charset="0"/>
              <a:cs typeface="Arial" panose="020B0604020202020204" pitchFamily="34" charset="0"/>
            </a:endParaRPr>
          </a:p>
          <a:p>
            <a:pPr algn="ctr" rtl="1">
              <a:lnSpc>
                <a:spcPct val="115000"/>
              </a:lnSpc>
              <a:spcAft>
                <a:spcPts val="1000"/>
              </a:spcAft>
            </a:pPr>
            <a:r>
              <a:rPr lang="ar-YE" dirty="0">
                <a:latin typeface="Calibri" panose="020F0502020204030204" pitchFamily="34" charset="0"/>
                <a:ea typeface="Calibri" panose="020F0502020204030204" pitchFamily="34" charset="0"/>
                <a:cs typeface="Arial" panose="020B0604020202020204" pitchFamily="34" charset="0"/>
              </a:rPr>
              <a:t>عبداللـــه يحيى محمد الفقيه</a:t>
            </a:r>
          </a:p>
          <a:p>
            <a:pPr algn="ctr" rtl="1">
              <a:lnSpc>
                <a:spcPct val="115000"/>
              </a:lnSpc>
              <a:spcAft>
                <a:spcPts val="1000"/>
              </a:spcAft>
            </a:pPr>
            <a:r>
              <a:rPr lang="ar-YE" dirty="0">
                <a:latin typeface="Calibri" panose="020F0502020204030204" pitchFamily="34" charset="0"/>
                <a:ea typeface="Calibri" panose="020F0502020204030204" pitchFamily="34" charset="0"/>
                <a:cs typeface="Arial" panose="020B0604020202020204" pitchFamily="34" charset="0"/>
              </a:rPr>
              <a:t>محمد يحيى محمد الظاهري</a:t>
            </a:r>
            <a:endParaRPr lang="en-US" dirty="0">
              <a:latin typeface="Calibri" panose="020F0502020204030204" pitchFamily="34" charset="0"/>
              <a:ea typeface="Calibri" panose="020F0502020204030204" pitchFamily="34" charset="0"/>
              <a:cs typeface="Arial" panose="020B0604020202020204" pitchFamily="34" charset="0"/>
            </a:endParaRPr>
          </a:p>
        </p:txBody>
      </p:sp>
      <p:sp>
        <p:nvSpPr>
          <p:cNvPr id="10" name="مربع نص 1">
            <a:extLst>
              <a:ext uri="{FF2B5EF4-FFF2-40B4-BE49-F238E27FC236}">
                <a16:creationId xmlns:a16="http://schemas.microsoft.com/office/drawing/2014/main" id="{F18F4584-40C0-46E2-9E35-A8A786DCEB0C}"/>
              </a:ext>
            </a:extLst>
          </p:cNvPr>
          <p:cNvSpPr txBox="1"/>
          <p:nvPr/>
        </p:nvSpPr>
        <p:spPr>
          <a:xfrm>
            <a:off x="9129613" y="373081"/>
            <a:ext cx="2999699" cy="132343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gn="ctr">
              <a:lnSpc>
                <a:spcPct val="115000"/>
              </a:lnSpc>
              <a:spcAft>
                <a:spcPts val="1000"/>
              </a:spcAft>
            </a:pPr>
            <a:r>
              <a:rPr lang="ar-YE" b="1" dirty="0">
                <a:ea typeface="Calibri" panose="020F0502020204030204" pitchFamily="34" charset="0"/>
                <a:cs typeface="Arial" panose="020B0604020202020204" pitchFamily="34" charset="0"/>
              </a:rPr>
              <a:t>الجمهورية اليمنية</a:t>
            </a:r>
          </a:p>
          <a:p>
            <a:pPr algn="ctr">
              <a:lnSpc>
                <a:spcPct val="115000"/>
              </a:lnSpc>
              <a:spcAft>
                <a:spcPts val="1000"/>
              </a:spcAft>
            </a:pPr>
            <a:r>
              <a:rPr lang="ar-YE" b="1" dirty="0">
                <a:ea typeface="Calibri" panose="020F0502020204030204" pitchFamily="34" charset="0"/>
                <a:cs typeface="Arial" panose="020B0604020202020204" pitchFamily="34" charset="0"/>
              </a:rPr>
              <a:t>وزارة التعليم العالي والبحث العلمي</a:t>
            </a:r>
            <a:endParaRPr lang="en-US" dirty="0">
              <a:ea typeface="Calibri" panose="020F0502020204030204" pitchFamily="34" charset="0"/>
              <a:cs typeface="Arial" panose="020B0604020202020204" pitchFamily="34" charset="0"/>
            </a:endParaRPr>
          </a:p>
          <a:p>
            <a:pPr algn="ctr">
              <a:lnSpc>
                <a:spcPct val="115000"/>
              </a:lnSpc>
              <a:spcAft>
                <a:spcPts val="1000"/>
              </a:spcAft>
            </a:pPr>
            <a:r>
              <a:rPr lang="ar-YE" b="1" dirty="0">
                <a:ea typeface="Calibri" panose="020F0502020204030204" pitchFamily="34" charset="0"/>
                <a:cs typeface="Arial" panose="020B0604020202020204" pitchFamily="34" charset="0"/>
              </a:rPr>
              <a:t>جامعة الاندلس للعلوم والتقنية</a:t>
            </a:r>
            <a:endParaRPr lang="en-US" dirty="0">
              <a:ea typeface="Calibri" panose="020F0502020204030204" pitchFamily="34" charset="0"/>
              <a:cs typeface="Arial" panose="020B0604020202020204" pitchFamily="34" charset="0"/>
            </a:endParaRPr>
          </a:p>
          <a:p>
            <a:pPr algn="ctr">
              <a:lnSpc>
                <a:spcPct val="115000"/>
              </a:lnSpc>
              <a:spcAft>
                <a:spcPts val="1000"/>
              </a:spcAft>
            </a:pPr>
            <a:r>
              <a:rPr lang="ar-YE" b="1" dirty="0">
                <a:ea typeface="Calibri" panose="020F0502020204030204" pitchFamily="34" charset="0"/>
                <a:cs typeface="Arial" panose="020B0604020202020204" pitchFamily="34" charset="0"/>
              </a:rPr>
              <a:t>كلية الهندسة</a:t>
            </a:r>
            <a:endParaRPr lang="en-US" dirty="0">
              <a:ea typeface="Calibri" panose="020F0502020204030204" pitchFamily="34" charset="0"/>
              <a:cs typeface="Arial" panose="020B0604020202020204" pitchFamily="34" charset="0"/>
            </a:endParaRPr>
          </a:p>
          <a:p>
            <a:pPr algn="ctr">
              <a:lnSpc>
                <a:spcPct val="115000"/>
              </a:lnSpc>
              <a:spcAft>
                <a:spcPts val="1000"/>
              </a:spcAft>
            </a:pPr>
            <a:r>
              <a:rPr lang="ar-YE" b="1" dirty="0">
                <a:ea typeface="Calibri" panose="020F0502020204030204" pitchFamily="34" charset="0"/>
                <a:cs typeface="Arial" panose="020B0604020202020204" pitchFamily="34" charset="0"/>
              </a:rPr>
              <a:t> تقنية المعلومات والشبكات</a:t>
            </a:r>
            <a:endParaRPr lang="en-US" dirty="0">
              <a:ea typeface="Calibri" panose="020F0502020204030204" pitchFamily="34" charset="0"/>
              <a:cs typeface="Arial" panose="020B0604020202020204" pitchFamily="34" charset="0"/>
            </a:endParaRPr>
          </a:p>
        </p:txBody>
      </p:sp>
      <p:sp>
        <p:nvSpPr>
          <p:cNvPr id="13" name="مربع نص 7">
            <a:extLst>
              <a:ext uri="{FF2B5EF4-FFF2-40B4-BE49-F238E27FC236}">
                <a16:creationId xmlns:a16="http://schemas.microsoft.com/office/drawing/2014/main" id="{2B344A43-2C8F-4AF9-A4F5-BBC20C2D822F}"/>
              </a:ext>
            </a:extLst>
          </p:cNvPr>
          <p:cNvSpPr txBox="1"/>
          <p:nvPr/>
        </p:nvSpPr>
        <p:spPr>
          <a:xfrm>
            <a:off x="4543426" y="4933684"/>
            <a:ext cx="3105151" cy="86200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gn="ctr">
              <a:lnSpc>
                <a:spcPct val="115000"/>
              </a:lnSpc>
              <a:spcAft>
                <a:spcPts val="1000"/>
              </a:spcAft>
            </a:pPr>
            <a:r>
              <a:rPr lang="ar-YE" sz="1400" b="1" dirty="0">
                <a:ea typeface="Calibri" panose="020F0502020204030204" pitchFamily="34" charset="0"/>
                <a:cs typeface="Arial" panose="020B0604020202020204" pitchFamily="34" charset="0"/>
              </a:rPr>
              <a:t>إشراف :</a:t>
            </a:r>
            <a:endParaRPr lang="en-US" sz="1100" dirty="0">
              <a:ea typeface="Calibri" panose="020F0502020204030204" pitchFamily="34" charset="0"/>
              <a:cs typeface="Arial" panose="020B0604020202020204" pitchFamily="34" charset="0"/>
            </a:endParaRPr>
          </a:p>
          <a:p>
            <a:pPr algn="ctr">
              <a:lnSpc>
                <a:spcPct val="115000"/>
              </a:lnSpc>
              <a:spcAft>
                <a:spcPts val="1000"/>
              </a:spcAft>
            </a:pPr>
            <a:r>
              <a:rPr lang="ar-YE" sz="1400" dirty="0">
                <a:ea typeface="Calibri" panose="020F0502020204030204" pitchFamily="34" charset="0"/>
                <a:cs typeface="Arial" panose="020B0604020202020204" pitchFamily="34" charset="0"/>
              </a:rPr>
              <a:t>د: خليل الوهيب</a:t>
            </a:r>
            <a:endParaRPr lang="en-US" sz="1100" dirty="0">
              <a:ea typeface="Calibri" panose="020F0502020204030204" pitchFamily="34" charset="0"/>
              <a:cs typeface="Arial" panose="020B0604020202020204" pitchFamily="34" charset="0"/>
            </a:endParaRPr>
          </a:p>
        </p:txBody>
      </p:sp>
      <p:sp>
        <p:nvSpPr>
          <p:cNvPr id="14" name="مستطيل 13">
            <a:extLst>
              <a:ext uri="{FF2B5EF4-FFF2-40B4-BE49-F238E27FC236}">
                <a16:creationId xmlns:a16="http://schemas.microsoft.com/office/drawing/2014/main" id="{A0D85EF0-2796-4192-8080-B23E90AB1F59}"/>
              </a:ext>
            </a:extLst>
          </p:cNvPr>
          <p:cNvSpPr>
            <a:spLocks noChangeArrowheads="1"/>
          </p:cNvSpPr>
          <p:nvPr/>
        </p:nvSpPr>
        <p:spPr bwMode="auto">
          <a:xfrm flipH="1">
            <a:off x="4476752" y="5374010"/>
            <a:ext cx="3171825" cy="1512337"/>
          </a:xfrm>
          <a:prstGeom prst="rect">
            <a:avLst/>
          </a:prstGeom>
          <a:noFill/>
        </p:spPr>
        <p:txBody>
          <a:bodyPr rot="0" vert="horz" wrap="square" lIns="91440" tIns="45720" rIns="91440" bIns="45720" anchor="t" anchorCtr="0" upright="1">
            <a:spAutoFit/>
          </a:bodyPr>
          <a:lstStyle/>
          <a:p>
            <a:pPr algn="ctr">
              <a:lnSpc>
                <a:spcPct val="115000"/>
              </a:lnSpc>
              <a:spcAft>
                <a:spcPts val="1000"/>
              </a:spcAft>
            </a:pPr>
            <a:r>
              <a:rPr lang="en-US" sz="1100" dirty="0">
                <a:solidFill>
                  <a:srgbClr val="A5A5A5"/>
                </a:solidFill>
                <a:latin typeface="Calibri" panose="020F0502020204030204" pitchFamily="34" charset="0"/>
                <a:ea typeface="Calibri" panose="020F0502020204030204" pitchFamily="34" charset="0"/>
                <a:cs typeface="Arial" panose="020B0604020202020204" pitchFamily="34" charset="0"/>
              </a:rPr>
              <a:t> </a:t>
            </a:r>
            <a:endParaRPr lang="en-US" sz="1100" dirty="0">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1000"/>
              </a:spcAft>
            </a:pPr>
            <a:r>
              <a:rPr lang="ar-YE" sz="1300" dirty="0">
                <a:latin typeface="Calibri" panose="020F0502020204030204" pitchFamily="34" charset="0"/>
                <a:ea typeface="Calibri" panose="020F0502020204030204" pitchFamily="34" charset="0"/>
                <a:cs typeface="Arial" panose="020B0604020202020204" pitchFamily="34" charset="0"/>
              </a:rPr>
              <a:t>تم انجاز هذا المشروع كمتطلب لنيل شهادة البكالوريوس</a:t>
            </a:r>
            <a:endParaRPr lang="en-US" sz="1100" dirty="0">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1000"/>
              </a:spcAft>
            </a:pPr>
            <a:r>
              <a:rPr lang="ar-YE" sz="1300" dirty="0">
                <a:latin typeface="Calibri" panose="020F0502020204030204" pitchFamily="34" charset="0"/>
                <a:ea typeface="Calibri" panose="020F0502020204030204" pitchFamily="34" charset="0"/>
                <a:cs typeface="Arial" panose="020B0604020202020204" pitchFamily="34" charset="0"/>
              </a:rPr>
              <a:t>في تخصص شبكات الحاسوب وتقنية المعلومات</a:t>
            </a:r>
            <a:endParaRPr lang="en-US" sz="1100" dirty="0">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1000"/>
              </a:spcAft>
            </a:pPr>
            <a:r>
              <a:rPr lang="ar-YE" sz="1300" dirty="0">
                <a:latin typeface="Calibri" panose="020F0502020204030204" pitchFamily="34" charset="0"/>
                <a:ea typeface="Calibri" panose="020F0502020204030204" pitchFamily="34" charset="0"/>
                <a:cs typeface="Arial" panose="020B0604020202020204" pitchFamily="34" charset="0"/>
              </a:rPr>
              <a:t>عام 2022 - 2023 م</a:t>
            </a:r>
            <a:endParaRPr lang="en-US" sz="1100" dirty="0">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33" dirty="0">
                <a:latin typeface="Calibri" panose="020F0502020204030204" pitchFamily="34" charset="0"/>
                <a:ea typeface="Calibri" panose="020F0502020204030204" pitchFamily="34" charset="0"/>
                <a:cs typeface="Arial" panose="020B0604020202020204" pitchFamily="34" charset="0"/>
              </a:rPr>
              <a:t> </a:t>
            </a:r>
            <a:endParaRPr lang="en-US" sz="1100" dirty="0">
              <a:latin typeface="Calibri" panose="020F0502020204030204" pitchFamily="34" charset="0"/>
              <a:ea typeface="Calibri" panose="020F0502020204030204" pitchFamily="34" charset="0"/>
              <a:cs typeface="Arial" panose="020B0604020202020204" pitchFamily="34" charset="0"/>
            </a:endParaRPr>
          </a:p>
        </p:txBody>
      </p:sp>
      <p:sp>
        <p:nvSpPr>
          <p:cNvPr id="15" name="مربع نص 1">
            <a:extLst>
              <a:ext uri="{FF2B5EF4-FFF2-40B4-BE49-F238E27FC236}">
                <a16:creationId xmlns:a16="http://schemas.microsoft.com/office/drawing/2014/main" id="{0D85A07A-41B3-4F35-B20A-548CFF92F148}"/>
              </a:ext>
            </a:extLst>
          </p:cNvPr>
          <p:cNvSpPr txBox="1"/>
          <p:nvPr/>
        </p:nvSpPr>
        <p:spPr>
          <a:xfrm>
            <a:off x="-95134" y="94129"/>
            <a:ext cx="2999699" cy="279698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1" fromWordArt="0" anchor="t" anchorCtr="0" forceAA="0" compatLnSpc="1">
            <a:prstTxWarp prst="textNoShape">
              <a:avLst/>
            </a:prstTxWarp>
            <a:noAutofit/>
          </a:bodyPr>
          <a:lstStyle/>
          <a:p>
            <a:pPr algn="ctr">
              <a:lnSpc>
                <a:spcPct val="115000"/>
              </a:lnSpc>
              <a:spcAft>
                <a:spcPts val="1000"/>
              </a:spcAft>
            </a:pPr>
            <a:endParaRPr lang="en-US" sz="1100" dirty="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98218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عنصر نائب للصورة 23">
            <a:extLst>
              <a:ext uri="{FF2B5EF4-FFF2-40B4-BE49-F238E27FC236}">
                <a16:creationId xmlns:a16="http://schemas.microsoft.com/office/drawing/2014/main" id="{81EE46B0-1790-41D7-9711-C3C9FC3043A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406" r="23406"/>
          <a:stretch>
            <a:fillRect/>
          </a:stretch>
        </p:blipFill>
        <p:spPr>
          <a:xfrm>
            <a:off x="6096000" y="0"/>
            <a:ext cx="6096000" cy="6858000"/>
          </a:xfrm>
        </p:spPr>
      </p:pic>
      <p:sp>
        <p:nvSpPr>
          <p:cNvPr id="9" name="Rectangle 8"/>
          <p:cNvSpPr/>
          <p:nvPr/>
        </p:nvSpPr>
        <p:spPr>
          <a:xfrm>
            <a:off x="6064550" y="525307"/>
            <a:ext cx="5611759" cy="5719514"/>
          </a:xfrm>
          <a:prstGeom prst="rect">
            <a:avLst/>
          </a:prstGeom>
        </p:spPr>
        <p:txBody>
          <a:bodyPr wrap="square">
            <a:spAutoFit/>
          </a:bodyPr>
          <a:lstStyle/>
          <a:p>
            <a:pPr algn="r">
              <a:spcAft>
                <a:spcPts val="1000"/>
              </a:spcAft>
            </a:pPr>
            <a:r>
              <a:rPr lang="ar-YE" b="1" dirty="0">
                <a:solidFill>
                  <a:schemeClr val="bg1"/>
                </a:solidFill>
                <a:latin typeface="Calibri" panose="020F0502020204030204" pitchFamily="34" charset="0"/>
                <a:ea typeface="Calibri" panose="020F0502020204030204" pitchFamily="34" charset="0"/>
                <a:cs typeface="Traditional Arabic" panose="02020603050405020304" pitchFamily="18" charset="-78"/>
              </a:rPr>
              <a:t>ان دراسة الجدوى هي المرحلة الاساسية لمرحلة الدراسة التمهيدية ويعتبر كثير من الباحثين ان الدراسة التمهيدية ماهي الا دراسة للجدوى وتأتي او توضح هذه الدراسة قبل القيام باي مشروع سواء كان صغير او كبير وتعتبر دراسة الجدوى من مكونات الخطة لإنشاء أي مشروع ويتم اللجوء اليها عند اضافة او استبدال أي عنصر من العناصر المهمة في المشروع.</a:t>
            </a:r>
            <a:endParaRPr lang="en-US"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a:spcAft>
                <a:spcPts val="1000"/>
              </a:spcAft>
            </a:pPr>
            <a:r>
              <a:rPr lang="ar-YE" b="1" u="sng" dirty="0">
                <a:solidFill>
                  <a:schemeClr val="bg1"/>
                </a:solidFill>
                <a:latin typeface="Calibri" panose="020F0502020204030204" pitchFamily="34" charset="0"/>
                <a:ea typeface="Calibri" panose="020F0502020204030204" pitchFamily="34" charset="0"/>
                <a:cs typeface="Traditional Arabic" panose="02020603050405020304" pitchFamily="18" charset="-78"/>
              </a:rPr>
              <a:t>1- الجدوى التشغيلية: </a:t>
            </a:r>
            <a:endParaRPr lang="en-US"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0" marR="0" algn="r">
              <a:lnSpc>
                <a:spcPct val="150000"/>
              </a:lnSpc>
              <a:spcBef>
                <a:spcPts val="0"/>
              </a:spcBef>
              <a:spcAft>
                <a:spcPts val="1000"/>
              </a:spcAft>
            </a:pPr>
            <a:r>
              <a:rPr lang="ar-YE" sz="1800" dirty="0">
                <a:effectLst/>
                <a:latin typeface="Calibri" panose="020F0502020204030204" pitchFamily="34" charset="0"/>
                <a:ea typeface="Calibri" panose="020F0502020204030204" pitchFamily="34" charset="0"/>
                <a:cs typeface="Arial" panose="020B0604020202020204" pitchFamily="34" charset="0"/>
              </a:rPr>
              <a:t>التطبيق سهل الاستخدام لتوفر الأجهزة وكافة المعدات لبنائه واستخدامه اولا يحتاج إلى تدريب تمكن جامعة الاندلس وطلابها من استخدامه لا يتطلب منه سواء توفر اتصال انترنت لما فيه من سهولة وتوفريه في أي زمان ومكان ، لذا فإن التطبيق ذو جدوى تشغيلية.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spcAft>
                <a:spcPts val="1000"/>
              </a:spcAft>
            </a:pPr>
            <a:r>
              <a:rPr lang="ar-YE" b="1" u="sng" dirty="0">
                <a:solidFill>
                  <a:schemeClr val="bg1"/>
                </a:solidFill>
                <a:latin typeface="Calibri" panose="020F0502020204030204" pitchFamily="34" charset="0"/>
                <a:ea typeface="Calibri" panose="020F0502020204030204" pitchFamily="34" charset="0"/>
                <a:cs typeface="Traditional Arabic" panose="02020603050405020304" pitchFamily="18" charset="-78"/>
              </a:rPr>
              <a:t>2- الجدوى الفنية:</a:t>
            </a:r>
            <a:endParaRPr lang="en-US"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gn="r">
              <a:spcAft>
                <a:spcPts val="1000"/>
              </a:spcAft>
            </a:pPr>
            <a:r>
              <a:rPr lang="ar-YE" sz="1800" dirty="0">
                <a:effectLst/>
                <a:latin typeface="Calibri" panose="020F0502020204030204" pitchFamily="34" charset="0"/>
                <a:ea typeface="Calibri" panose="020F0502020204030204" pitchFamily="34" charset="0"/>
                <a:cs typeface="Arial" panose="020B0604020202020204" pitchFamily="34" charset="0"/>
              </a:rPr>
              <a:t>هي الدراسة المتعلقة بالتكنولوجيا المستخدمة وإمكانية تطويرها بجانب العنصر البشري ويعتبر المشروع مجدي فنيا لأن المشروع الذي سيقوم فريق العمل بتصميمة هو تطبيق سهل الاستخدام ومتناسب مع المستخدم ، حيث أن المشروع يتميز بواجهات بسيطه وليس بها أي تعقيد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spcAft>
                <a:spcPts val="1000"/>
              </a:spcAft>
            </a:pPr>
            <a:endParaRPr lang="en-US"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25" name="Rectangle 24"/>
          <p:cNvSpPr/>
          <p:nvPr/>
        </p:nvSpPr>
        <p:spPr>
          <a:xfrm rot="16200000">
            <a:off x="10306988" y="1337871"/>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solidFill>
                  <a:srgbClr val="000000"/>
                </a:solidFill>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solidFill>
                  <a:srgbClr val="000000"/>
                </a:solidFill>
                <a:latin typeface="Calibri" panose="020F0502020204030204" pitchFamily="34" charset="0"/>
                <a:ea typeface="Calibri" panose="020F0502020204030204" pitchFamily="34" charset="0"/>
                <a:cs typeface="Calibri" panose="020F0502020204030204" pitchFamily="34" charset="0"/>
              </a:rPr>
              <a:t> ) </a:t>
            </a:r>
            <a:endParaRPr lang="en-ID" dirty="0">
              <a:latin typeface="DIN Next LT Arabic Light" panose="020B0303020203050203" pitchFamily="34" charset="-78"/>
              <a:cs typeface="DIN Next LT Arabic Light" panose="020B0303020203050203" pitchFamily="34" charset="-78"/>
            </a:endParaRPr>
          </a:p>
        </p:txBody>
      </p:sp>
      <p:sp>
        <p:nvSpPr>
          <p:cNvPr id="16" name="مربع نص 15">
            <a:extLst>
              <a:ext uri="{FF2B5EF4-FFF2-40B4-BE49-F238E27FC236}">
                <a16:creationId xmlns:a16="http://schemas.microsoft.com/office/drawing/2014/main" id="{425A41FB-AFF0-47C8-97A9-A73582ED8347}"/>
              </a:ext>
            </a:extLst>
          </p:cNvPr>
          <p:cNvSpPr txBox="1"/>
          <p:nvPr/>
        </p:nvSpPr>
        <p:spPr>
          <a:xfrm>
            <a:off x="6858000" y="2"/>
            <a:ext cx="4572000" cy="646331"/>
          </a:xfrm>
          <a:prstGeom prst="rect">
            <a:avLst/>
          </a:prstGeom>
          <a:noFill/>
        </p:spPr>
        <p:txBody>
          <a:bodyPr wrap="square" rtlCol="1">
            <a:spAutoFit/>
          </a:bodyPr>
          <a:lstStyle/>
          <a:p>
            <a:pPr algn="r" rtl="1"/>
            <a:r>
              <a:rPr lang="ar-YE" sz="3600" b="1" dirty="0">
                <a:solidFill>
                  <a:schemeClr val="bg1"/>
                </a:solidFill>
                <a:latin typeface="Calibri" panose="020F0502020204030204" pitchFamily="34" charset="0"/>
                <a:ea typeface="Calibri" panose="020F0502020204030204" pitchFamily="34" charset="0"/>
                <a:cs typeface="Traditional Arabic" panose="02020603050405020304" pitchFamily="18" charset="-78"/>
              </a:rPr>
              <a:t>دراسة الجدوى:</a:t>
            </a:r>
            <a:endParaRPr lang="en-US" sz="36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10" name="Rectangle 8">
            <a:extLst>
              <a:ext uri="{FF2B5EF4-FFF2-40B4-BE49-F238E27FC236}">
                <a16:creationId xmlns:a16="http://schemas.microsoft.com/office/drawing/2014/main" id="{8C0F367A-47CB-4A05-BCB9-F3AC304CF165}"/>
              </a:ext>
            </a:extLst>
          </p:cNvPr>
          <p:cNvSpPr/>
          <p:nvPr/>
        </p:nvSpPr>
        <p:spPr>
          <a:xfrm>
            <a:off x="345361" y="525307"/>
            <a:ext cx="5611759" cy="6173485"/>
          </a:xfrm>
          <a:prstGeom prst="rect">
            <a:avLst/>
          </a:prstGeom>
        </p:spPr>
        <p:txBody>
          <a:bodyPr wrap="square">
            <a:spAutoFit/>
          </a:bodyPr>
          <a:lstStyle/>
          <a:p>
            <a:pPr algn="r" rtl="1">
              <a:lnSpc>
                <a:spcPct val="115000"/>
              </a:lnSpc>
              <a:spcAft>
                <a:spcPts val="1000"/>
              </a:spcAft>
            </a:pPr>
            <a:r>
              <a:rPr lang="ar-YE" b="1" u="sng" dirty="0">
                <a:latin typeface="Calibri" panose="020F0502020204030204" pitchFamily="34" charset="0"/>
                <a:ea typeface="Calibri" panose="020F0502020204030204" pitchFamily="34" charset="0"/>
                <a:cs typeface="Traditional Arabic" panose="02020603050405020304" pitchFamily="18" charset="-78"/>
              </a:rPr>
              <a:t>3- الجدوى الاجتماعية:</a:t>
            </a:r>
            <a:endParaRPr lang="en-US" b="1" dirty="0">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b="1" dirty="0">
                <a:latin typeface="Calibri" panose="020F0502020204030204" pitchFamily="34" charset="0"/>
                <a:ea typeface="Calibri" panose="020F0502020204030204" pitchFamily="34" charset="0"/>
                <a:cs typeface="Traditional Arabic" panose="02020603050405020304" pitchFamily="18" charset="-78"/>
              </a:rPr>
              <a:t>الموقع والتطبيق يمثل وسيلة استخدام سهلة بين طلاب جامعة الاندلس من الموقع والتطبيق وتسهل عملية التواصل وتبادل المعلومات وبالتالي تحقيق نتائج أفضل كونها الكترونية توفر الوقت والجهد وهذا ما ينبني علية أساس الموقع المراد تصميمه.</a:t>
            </a:r>
            <a:endParaRPr lang="en-US" b="1" dirty="0">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b="1" u="sng" dirty="0">
                <a:latin typeface="Calibri" panose="020F0502020204030204" pitchFamily="34" charset="0"/>
                <a:ea typeface="Calibri" panose="020F0502020204030204" pitchFamily="34" charset="0"/>
                <a:cs typeface="Traditional Arabic" panose="02020603050405020304" pitchFamily="18" charset="-78"/>
              </a:rPr>
              <a:t>4- الجدوى الاقتصادية: </a:t>
            </a:r>
            <a:endParaRPr lang="en-US" b="1" dirty="0">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b="1" dirty="0">
                <a:latin typeface="Calibri" panose="020F0502020204030204" pitchFamily="34" charset="0"/>
                <a:ea typeface="Calibri" panose="020F0502020204030204" pitchFamily="34" charset="0"/>
                <a:cs typeface="Traditional Arabic" panose="02020603050405020304" pitchFamily="18" charset="-78"/>
              </a:rPr>
              <a:t>بالنظر الى جانب تكاليف انشاء الموقع والتطبيق الالكتروني على شبكة الانترنت والدور الذي سوف يقوم به نجد ان الفائدة الاقتصادية ستكون ذات جدوى كبيره حيث انها ستساهم في دور كبير وفعال من حيث تواصل وتبادل جميع طلاب جامعة الاندلس وتوفير الوقت والجهد وبذلك تكون مجدية اقتصاديا.</a:t>
            </a:r>
            <a:endParaRPr lang="en-US" b="1" dirty="0">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b="1" u="sng" dirty="0">
                <a:latin typeface="Calibri" panose="020F0502020204030204" pitchFamily="34" charset="0"/>
                <a:ea typeface="Calibri" panose="020F0502020204030204" pitchFamily="34" charset="0"/>
                <a:cs typeface="Traditional Arabic" panose="02020603050405020304" pitchFamily="18" charset="-78"/>
              </a:rPr>
              <a:t>5- الجدوى التقنية :</a:t>
            </a:r>
            <a:endParaRPr lang="en-US" b="1" dirty="0">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b="1" dirty="0">
                <a:latin typeface="Calibri" panose="020F0502020204030204" pitchFamily="34" charset="0"/>
                <a:ea typeface="Calibri" panose="020F0502020204030204" pitchFamily="34" charset="0"/>
                <a:cs typeface="Traditional Arabic" panose="02020603050405020304" pitchFamily="18" charset="-78"/>
              </a:rPr>
              <a:t> تم تحديد الجدوى التقنية من خلال توفير البنية التحتية التقنية وكل ما يتعلق بالتكنولوجيا التي سوف تدعم عمل المشروع بحيث يكون مجدي تقنياً.</a:t>
            </a:r>
            <a:endParaRPr lang="en-US" b="1" dirty="0">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b="1" u="sng" dirty="0">
                <a:latin typeface="Calibri" panose="020F0502020204030204" pitchFamily="34" charset="0"/>
                <a:ea typeface="Calibri" panose="020F0502020204030204" pitchFamily="34" charset="0"/>
                <a:cs typeface="Traditional Arabic" panose="02020603050405020304" pitchFamily="18" charset="-78"/>
              </a:rPr>
              <a:t>6- الجدوى القانونية </a:t>
            </a:r>
            <a:r>
              <a:rPr lang="ar-YE" b="1" dirty="0">
                <a:latin typeface="Calibri" panose="020F0502020204030204" pitchFamily="34" charset="0"/>
                <a:ea typeface="Calibri" panose="020F0502020204030204" pitchFamily="34" charset="0"/>
                <a:cs typeface="Traditional Arabic" panose="02020603050405020304" pitchFamily="18" charset="-78"/>
              </a:rPr>
              <a:t>:</a:t>
            </a:r>
            <a:endParaRPr lang="en-US" b="1" dirty="0">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b="1" dirty="0">
                <a:latin typeface="Calibri" panose="020F0502020204030204" pitchFamily="34" charset="0"/>
                <a:ea typeface="Calibri" panose="020F0502020204030204" pitchFamily="34" charset="0"/>
                <a:cs typeface="Traditional Arabic" panose="02020603050405020304" pitchFamily="18" charset="-78"/>
              </a:rPr>
              <a:t>الموقع والتطبيق لا يخالف قوانين الدولة والتعاليم الدينية بأي شكل من الاشكال  لذلك فأن المشروع مجدي قانوياً.</a:t>
            </a:r>
            <a:endParaRPr lang="en-US" b="1" dirty="0">
              <a:latin typeface="Calibri" panose="020F0502020204030204" pitchFamily="34" charset="0"/>
              <a:ea typeface="Calibri" panose="020F0502020204030204" pitchFamily="34" charset="0"/>
              <a:cs typeface="Arial" panose="020B0604020202020204" pitchFamily="34" charset="0"/>
            </a:endParaRPr>
          </a:p>
          <a:p>
            <a:pPr algn="r">
              <a:spcAft>
                <a:spcPts val="1000"/>
              </a:spcAft>
            </a:pPr>
            <a:endParaRPr lang="en-US" b="1"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4679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3" name="TextBox 2"/>
          <p:cNvSpPr txBox="1"/>
          <p:nvPr/>
        </p:nvSpPr>
        <p:spPr>
          <a:xfrm>
            <a:off x="4487530" y="47836"/>
            <a:ext cx="6862761" cy="986489"/>
          </a:xfrm>
          <a:prstGeom prst="rect">
            <a:avLst/>
          </a:prstGeom>
          <a:noFill/>
        </p:spPr>
        <p:txBody>
          <a:bodyPr wrap="square" rtlCol="0" anchor="ctr">
            <a:spAutoFit/>
          </a:bodyPr>
          <a:lstStyle/>
          <a:p>
            <a:pPr algn="r" rtl="1">
              <a:lnSpc>
                <a:spcPct val="115000"/>
              </a:lnSpc>
              <a:spcAft>
                <a:spcPts val="1000"/>
              </a:spcAft>
            </a:pPr>
            <a:r>
              <a:rPr lang="ar-YE" sz="5400" b="1" dirty="0">
                <a:latin typeface="Calibri" panose="020F0502020204030204" pitchFamily="34" charset="0"/>
                <a:ea typeface="Calibri" panose="020F0502020204030204" pitchFamily="34" charset="0"/>
                <a:cs typeface="Arial" panose="020B0604020202020204" pitchFamily="34" charset="0"/>
              </a:rPr>
              <a:t>المنهجية المتبعة : </a:t>
            </a:r>
            <a:endParaRPr lang="en-US" sz="5400" dirty="0">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4026251" y="953643"/>
            <a:ext cx="7186612" cy="2878224"/>
          </a:xfrm>
          <a:prstGeom prst="rect">
            <a:avLst/>
          </a:prstGeom>
        </p:spPr>
        <p:txBody>
          <a:bodyPr wrap="square">
            <a:spAutoFit/>
          </a:bodyPr>
          <a:lstStyle/>
          <a:p>
            <a:pPr algn="r" rtl="1">
              <a:lnSpc>
                <a:spcPct val="150000"/>
              </a:lnSpc>
              <a:spcAft>
                <a:spcPts val="1000"/>
              </a:spcAft>
            </a:pPr>
            <a:r>
              <a:rPr lang="ar-YE" b="1" dirty="0">
                <a:latin typeface="Calibri" panose="020F0502020204030204" pitchFamily="34" charset="0"/>
                <a:ea typeface="Calibri" panose="020F0502020204030204" pitchFamily="34" charset="0"/>
                <a:cs typeface="Traditional Arabic" panose="02020603050405020304" pitchFamily="18" charset="-78"/>
              </a:rPr>
              <a:t>حيث سوف يتم إستخدام نموذج التكرارية (</a:t>
            </a:r>
            <a:r>
              <a:rPr lang="en-US" b="1" dirty="0">
                <a:latin typeface="Traditional Arabic" panose="02020603050405020304" pitchFamily="18" charset="-78"/>
                <a:ea typeface="Calibri" panose="020F0502020204030204" pitchFamily="34" charset="0"/>
                <a:cs typeface="Arial" panose="020B0604020202020204" pitchFamily="34" charset="0"/>
              </a:rPr>
              <a:t>Iterative</a:t>
            </a:r>
            <a:r>
              <a:rPr lang="ar-YE" b="1" dirty="0">
                <a:latin typeface="Calibri" panose="020F0502020204030204" pitchFamily="34" charset="0"/>
                <a:ea typeface="Calibri" panose="020F0502020204030204" pitchFamily="34" charset="0"/>
                <a:cs typeface="Traditional Arabic" panose="02020603050405020304" pitchFamily="18" charset="-78"/>
              </a:rPr>
              <a:t>).</a:t>
            </a:r>
            <a:endParaRPr lang="en-US" b="1" dirty="0">
              <a:latin typeface="Calibri" panose="020F0502020204030204" pitchFamily="34" charset="0"/>
              <a:ea typeface="Calibri" panose="020F0502020204030204" pitchFamily="34" charset="0"/>
              <a:cs typeface="Arial" panose="020B0604020202020204" pitchFamily="34" charset="0"/>
            </a:endParaRPr>
          </a:p>
          <a:p>
            <a:pPr algn="r">
              <a:lnSpc>
                <a:spcPct val="150000"/>
              </a:lnSpc>
              <a:spcAft>
                <a:spcPts val="1000"/>
              </a:spcAft>
            </a:pPr>
            <a:r>
              <a:rPr lang="ar-YE" b="1" dirty="0">
                <a:latin typeface="Calibri" panose="020F0502020204030204" pitchFamily="34" charset="0"/>
                <a:ea typeface="Calibri" panose="020F0502020204030204" pitchFamily="34" charset="0"/>
                <a:cs typeface="Traditional Arabic" panose="02020603050405020304" pitchFamily="18" charset="-78"/>
              </a:rPr>
              <a:t>لا نه يتميز بـــ :</a:t>
            </a:r>
            <a:endParaRPr lang="en-US" b="1" dirty="0">
              <a:latin typeface="Calibri" panose="020F0502020204030204" pitchFamily="34" charset="0"/>
              <a:ea typeface="Calibri" panose="020F0502020204030204" pitchFamily="34" charset="0"/>
              <a:cs typeface="Arial" panose="020B0604020202020204" pitchFamily="34" charset="0"/>
            </a:endParaRPr>
          </a:p>
          <a:p>
            <a:pPr algn="r">
              <a:lnSpc>
                <a:spcPct val="150000"/>
              </a:lnSpc>
              <a:spcAft>
                <a:spcPts val="1000"/>
              </a:spcAft>
            </a:pPr>
            <a:r>
              <a:rPr lang="ar-YE" b="1" dirty="0">
                <a:latin typeface="Calibri" panose="020F0502020204030204" pitchFamily="34" charset="0"/>
                <a:ea typeface="Calibri" panose="020F0502020204030204" pitchFamily="34" charset="0"/>
                <a:cs typeface="Traditional Arabic" panose="02020603050405020304" pitchFamily="18" charset="-78"/>
              </a:rPr>
              <a:t>انه يمكن تصميم وبناء نسخة هيكل عظمي من المشروع   وتحديد الحل لتصميم المشروع بأكمله ، ثم التطوير والتصميم على أساس ما تم بناؤه ومن هنا يمكن  تتبع العيوب في النموذج  وتحسين المشروع  خطوة بخطوة ، وفي النموذج يقضى وقتا أقل في التوثيق ويتم إعطاء المزيد من الوقت للتصميم .</a:t>
            </a:r>
            <a:endParaRPr lang="en-US" b="1" dirty="0">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pPr>
            <a:endParaRPr lang="ar-EG" sz="1600" b="1" dirty="0">
              <a:latin typeface="DIN Next LT Arabic Light" panose="020B0303020203050203" pitchFamily="34" charset="-78"/>
              <a:cs typeface="DIN Next LT Arabic Light" panose="020B0303020203050203" pitchFamily="34" charset="-78"/>
            </a:endParaRPr>
          </a:p>
        </p:txBody>
      </p:sp>
      <p:sp>
        <p:nvSpPr>
          <p:cNvPr id="6" name="Isosceles Triangle 5"/>
          <p:cNvSpPr/>
          <p:nvPr/>
        </p:nvSpPr>
        <p:spPr>
          <a:xfrm rot="19800000">
            <a:off x="930137" y="3817415"/>
            <a:ext cx="1464547" cy="1617419"/>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17" name="Isosceles Triangle 5"/>
          <p:cNvSpPr/>
          <p:nvPr/>
        </p:nvSpPr>
        <p:spPr>
          <a:xfrm rot="19800000">
            <a:off x="5848761" y="3817415"/>
            <a:ext cx="1464547" cy="1617419"/>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20" name="Isosceles Triangle 5"/>
          <p:cNvSpPr/>
          <p:nvPr/>
        </p:nvSpPr>
        <p:spPr>
          <a:xfrm rot="19800000">
            <a:off x="3389449" y="3817415"/>
            <a:ext cx="1464547" cy="1617419"/>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15" name="Freeform 23"/>
          <p:cNvSpPr>
            <a:spLocks noEditPoints="1"/>
          </p:cNvSpPr>
          <p:nvPr/>
        </p:nvSpPr>
        <p:spPr bwMode="auto">
          <a:xfrm>
            <a:off x="6305355" y="4360410"/>
            <a:ext cx="809117" cy="810167"/>
          </a:xfrm>
          <a:custGeom>
            <a:avLst/>
            <a:gdLst>
              <a:gd name="T0" fmla="*/ 176 w 326"/>
              <a:gd name="T1" fmla="*/ 146 h 326"/>
              <a:gd name="T2" fmla="*/ 164 w 326"/>
              <a:gd name="T3" fmla="*/ 158 h 326"/>
              <a:gd name="T4" fmla="*/ 153 w 326"/>
              <a:gd name="T5" fmla="*/ 146 h 326"/>
              <a:gd name="T6" fmla="*/ 164 w 326"/>
              <a:gd name="T7" fmla="*/ 135 h 326"/>
              <a:gd name="T8" fmla="*/ 176 w 326"/>
              <a:gd name="T9" fmla="*/ 146 h 326"/>
              <a:gd name="T10" fmla="*/ 326 w 326"/>
              <a:gd name="T11" fmla="*/ 163 h 326"/>
              <a:gd name="T12" fmla="*/ 163 w 326"/>
              <a:gd name="T13" fmla="*/ 326 h 326"/>
              <a:gd name="T14" fmla="*/ 0 w 326"/>
              <a:gd name="T15" fmla="*/ 163 h 326"/>
              <a:gd name="T16" fmla="*/ 163 w 326"/>
              <a:gd name="T17" fmla="*/ 0 h 326"/>
              <a:gd name="T18" fmla="*/ 326 w 326"/>
              <a:gd name="T19" fmla="*/ 163 h 326"/>
              <a:gd name="T20" fmla="*/ 135 w 326"/>
              <a:gd name="T21" fmla="*/ 116 h 326"/>
              <a:gd name="T22" fmla="*/ 194 w 326"/>
              <a:gd name="T23" fmla="*/ 116 h 326"/>
              <a:gd name="T24" fmla="*/ 164 w 326"/>
              <a:gd name="T25" fmla="*/ 74 h 326"/>
              <a:gd name="T26" fmla="*/ 135 w 326"/>
              <a:gd name="T27" fmla="*/ 116 h 326"/>
              <a:gd name="T28" fmla="*/ 138 w 326"/>
              <a:gd name="T29" fmla="*/ 227 h 326"/>
              <a:gd name="T30" fmla="*/ 137 w 326"/>
              <a:gd name="T31" fmla="*/ 216 h 326"/>
              <a:gd name="T32" fmla="*/ 136 w 326"/>
              <a:gd name="T33" fmla="*/ 211 h 326"/>
              <a:gd name="T34" fmla="*/ 136 w 326"/>
              <a:gd name="T35" fmla="*/ 211 h 326"/>
              <a:gd name="T36" fmla="*/ 136 w 326"/>
              <a:gd name="T37" fmla="*/ 208 h 326"/>
              <a:gd name="T38" fmla="*/ 133 w 326"/>
              <a:gd name="T39" fmla="*/ 191 h 326"/>
              <a:gd name="T40" fmla="*/ 109 w 326"/>
              <a:gd name="T41" fmla="*/ 216 h 326"/>
              <a:gd name="T42" fmla="*/ 109 w 326"/>
              <a:gd name="T43" fmla="*/ 247 h 326"/>
              <a:gd name="T44" fmla="*/ 127 w 326"/>
              <a:gd name="T45" fmla="*/ 232 h 326"/>
              <a:gd name="T46" fmla="*/ 138 w 326"/>
              <a:gd name="T47" fmla="*/ 227 h 326"/>
              <a:gd name="T48" fmla="*/ 154 w 326"/>
              <a:gd name="T49" fmla="*/ 215 h 326"/>
              <a:gd name="T50" fmla="*/ 141 w 326"/>
              <a:gd name="T51" fmla="*/ 215 h 326"/>
              <a:gd name="T52" fmla="*/ 144 w 326"/>
              <a:gd name="T53" fmla="*/ 236 h 326"/>
              <a:gd name="T54" fmla="*/ 154 w 326"/>
              <a:gd name="T55" fmla="*/ 236 h 326"/>
              <a:gd name="T56" fmla="*/ 154 w 326"/>
              <a:gd name="T57" fmla="*/ 215 h 326"/>
              <a:gd name="T58" fmla="*/ 170 w 326"/>
              <a:gd name="T59" fmla="*/ 194 h 326"/>
              <a:gd name="T60" fmla="*/ 158 w 326"/>
              <a:gd name="T61" fmla="*/ 194 h 326"/>
              <a:gd name="T62" fmla="*/ 158 w 326"/>
              <a:gd name="T63" fmla="*/ 252 h 326"/>
              <a:gd name="T64" fmla="*/ 170 w 326"/>
              <a:gd name="T65" fmla="*/ 252 h 326"/>
              <a:gd name="T66" fmla="*/ 170 w 326"/>
              <a:gd name="T67" fmla="*/ 194 h 326"/>
              <a:gd name="T68" fmla="*/ 188 w 326"/>
              <a:gd name="T69" fmla="*/ 215 h 326"/>
              <a:gd name="T70" fmla="*/ 174 w 326"/>
              <a:gd name="T71" fmla="*/ 215 h 326"/>
              <a:gd name="T72" fmla="*/ 174 w 326"/>
              <a:gd name="T73" fmla="*/ 236 h 326"/>
              <a:gd name="T74" fmla="*/ 184 w 326"/>
              <a:gd name="T75" fmla="*/ 236 h 326"/>
              <a:gd name="T76" fmla="*/ 185 w 326"/>
              <a:gd name="T77" fmla="*/ 236 h 326"/>
              <a:gd name="T78" fmla="*/ 188 w 326"/>
              <a:gd name="T79" fmla="*/ 215 h 326"/>
              <a:gd name="T80" fmla="*/ 189 w 326"/>
              <a:gd name="T81" fmla="*/ 207 h 326"/>
              <a:gd name="T82" fmla="*/ 197 w 326"/>
              <a:gd name="T83" fmla="*/ 136 h 326"/>
              <a:gd name="T84" fmla="*/ 197 w 326"/>
              <a:gd name="T85" fmla="*/ 135 h 326"/>
              <a:gd name="T86" fmla="*/ 197 w 326"/>
              <a:gd name="T87" fmla="*/ 133 h 326"/>
              <a:gd name="T88" fmla="*/ 196 w 326"/>
              <a:gd name="T89" fmla="*/ 124 h 326"/>
              <a:gd name="T90" fmla="*/ 133 w 326"/>
              <a:gd name="T91" fmla="*/ 124 h 326"/>
              <a:gd name="T92" fmla="*/ 132 w 326"/>
              <a:gd name="T93" fmla="*/ 135 h 326"/>
              <a:gd name="T94" fmla="*/ 140 w 326"/>
              <a:gd name="T95" fmla="*/ 207 h 326"/>
              <a:gd name="T96" fmla="*/ 154 w 326"/>
              <a:gd name="T97" fmla="*/ 207 h 326"/>
              <a:gd name="T98" fmla="*/ 154 w 326"/>
              <a:gd name="T99" fmla="*/ 190 h 326"/>
              <a:gd name="T100" fmla="*/ 174 w 326"/>
              <a:gd name="T101" fmla="*/ 190 h 326"/>
              <a:gd name="T102" fmla="*/ 174 w 326"/>
              <a:gd name="T103" fmla="*/ 207 h 326"/>
              <a:gd name="T104" fmla="*/ 189 w 326"/>
              <a:gd name="T105" fmla="*/ 207 h 326"/>
              <a:gd name="T106" fmla="*/ 217 w 326"/>
              <a:gd name="T107" fmla="*/ 216 h 326"/>
              <a:gd name="T108" fmla="*/ 195 w 326"/>
              <a:gd name="T109" fmla="*/ 194 h 326"/>
              <a:gd name="T110" fmla="*/ 193 w 326"/>
              <a:gd name="T111" fmla="*/ 208 h 326"/>
              <a:gd name="T112" fmla="*/ 193 w 326"/>
              <a:gd name="T113" fmla="*/ 211 h 326"/>
              <a:gd name="T114" fmla="*/ 193 w 326"/>
              <a:gd name="T115" fmla="*/ 211 h 326"/>
              <a:gd name="T116" fmla="*/ 192 w 326"/>
              <a:gd name="T117" fmla="*/ 216 h 326"/>
              <a:gd name="T118" fmla="*/ 190 w 326"/>
              <a:gd name="T119" fmla="*/ 228 h 326"/>
              <a:gd name="T120" fmla="*/ 199 w 326"/>
              <a:gd name="T121" fmla="*/ 232 h 326"/>
              <a:gd name="T122" fmla="*/ 217 w 326"/>
              <a:gd name="T123" fmla="*/ 247 h 326"/>
              <a:gd name="T124" fmla="*/ 217 w 326"/>
              <a:gd name="T125" fmla="*/ 2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 h="326">
                <a:moveTo>
                  <a:pt x="176" y="146"/>
                </a:moveTo>
                <a:cubicBezTo>
                  <a:pt x="176" y="152"/>
                  <a:pt x="171" y="158"/>
                  <a:pt x="164" y="158"/>
                </a:cubicBezTo>
                <a:cubicBezTo>
                  <a:pt x="158" y="158"/>
                  <a:pt x="153" y="152"/>
                  <a:pt x="153" y="146"/>
                </a:cubicBezTo>
                <a:cubicBezTo>
                  <a:pt x="153" y="140"/>
                  <a:pt x="158" y="135"/>
                  <a:pt x="164" y="135"/>
                </a:cubicBezTo>
                <a:cubicBezTo>
                  <a:pt x="171" y="135"/>
                  <a:pt x="176" y="140"/>
                  <a:pt x="176" y="146"/>
                </a:cubicBezTo>
                <a:close/>
                <a:moveTo>
                  <a:pt x="326" y="163"/>
                </a:moveTo>
                <a:cubicBezTo>
                  <a:pt x="326" y="252"/>
                  <a:pt x="252" y="326"/>
                  <a:pt x="163" y="326"/>
                </a:cubicBezTo>
                <a:cubicBezTo>
                  <a:pt x="73" y="326"/>
                  <a:pt x="0" y="252"/>
                  <a:pt x="0" y="163"/>
                </a:cubicBezTo>
                <a:cubicBezTo>
                  <a:pt x="0" y="73"/>
                  <a:pt x="73" y="0"/>
                  <a:pt x="163" y="0"/>
                </a:cubicBezTo>
                <a:cubicBezTo>
                  <a:pt x="252" y="0"/>
                  <a:pt x="326" y="73"/>
                  <a:pt x="326" y="163"/>
                </a:cubicBezTo>
                <a:close/>
                <a:moveTo>
                  <a:pt x="135" y="116"/>
                </a:moveTo>
                <a:cubicBezTo>
                  <a:pt x="194" y="116"/>
                  <a:pt x="194" y="116"/>
                  <a:pt x="194" y="116"/>
                </a:cubicBezTo>
                <a:cubicBezTo>
                  <a:pt x="186" y="90"/>
                  <a:pt x="164" y="74"/>
                  <a:pt x="164" y="74"/>
                </a:cubicBezTo>
                <a:cubicBezTo>
                  <a:pt x="164" y="74"/>
                  <a:pt x="143" y="90"/>
                  <a:pt x="135" y="116"/>
                </a:cubicBezTo>
                <a:close/>
                <a:moveTo>
                  <a:pt x="138" y="227"/>
                </a:moveTo>
                <a:cubicBezTo>
                  <a:pt x="138" y="223"/>
                  <a:pt x="137" y="220"/>
                  <a:pt x="137" y="216"/>
                </a:cubicBezTo>
                <a:cubicBezTo>
                  <a:pt x="136" y="211"/>
                  <a:pt x="136" y="211"/>
                  <a:pt x="136" y="211"/>
                </a:cubicBezTo>
                <a:cubicBezTo>
                  <a:pt x="136" y="211"/>
                  <a:pt x="136" y="211"/>
                  <a:pt x="136" y="211"/>
                </a:cubicBezTo>
                <a:cubicBezTo>
                  <a:pt x="136" y="208"/>
                  <a:pt x="136" y="208"/>
                  <a:pt x="136" y="208"/>
                </a:cubicBezTo>
                <a:cubicBezTo>
                  <a:pt x="135" y="202"/>
                  <a:pt x="134" y="197"/>
                  <a:pt x="133" y="191"/>
                </a:cubicBezTo>
                <a:cubicBezTo>
                  <a:pt x="109" y="216"/>
                  <a:pt x="109" y="216"/>
                  <a:pt x="109" y="216"/>
                </a:cubicBezTo>
                <a:cubicBezTo>
                  <a:pt x="109" y="247"/>
                  <a:pt x="109" y="247"/>
                  <a:pt x="109" y="247"/>
                </a:cubicBezTo>
                <a:cubicBezTo>
                  <a:pt x="109" y="247"/>
                  <a:pt x="121" y="238"/>
                  <a:pt x="127" y="232"/>
                </a:cubicBezTo>
                <a:cubicBezTo>
                  <a:pt x="129" y="229"/>
                  <a:pt x="134" y="228"/>
                  <a:pt x="138" y="227"/>
                </a:cubicBezTo>
                <a:close/>
                <a:moveTo>
                  <a:pt x="154" y="215"/>
                </a:moveTo>
                <a:cubicBezTo>
                  <a:pt x="141" y="215"/>
                  <a:pt x="141" y="215"/>
                  <a:pt x="141" y="215"/>
                </a:cubicBezTo>
                <a:cubicBezTo>
                  <a:pt x="142" y="223"/>
                  <a:pt x="143" y="230"/>
                  <a:pt x="144" y="236"/>
                </a:cubicBezTo>
                <a:cubicBezTo>
                  <a:pt x="154" y="236"/>
                  <a:pt x="154" y="236"/>
                  <a:pt x="154" y="236"/>
                </a:cubicBezTo>
                <a:lnTo>
                  <a:pt x="154" y="215"/>
                </a:lnTo>
                <a:close/>
                <a:moveTo>
                  <a:pt x="170" y="194"/>
                </a:moveTo>
                <a:cubicBezTo>
                  <a:pt x="158" y="194"/>
                  <a:pt x="158" y="194"/>
                  <a:pt x="158" y="194"/>
                </a:cubicBezTo>
                <a:cubicBezTo>
                  <a:pt x="158" y="252"/>
                  <a:pt x="158" y="252"/>
                  <a:pt x="158" y="252"/>
                </a:cubicBezTo>
                <a:cubicBezTo>
                  <a:pt x="170" y="252"/>
                  <a:pt x="170" y="252"/>
                  <a:pt x="170" y="252"/>
                </a:cubicBezTo>
                <a:lnTo>
                  <a:pt x="170" y="194"/>
                </a:lnTo>
                <a:close/>
                <a:moveTo>
                  <a:pt x="188" y="215"/>
                </a:moveTo>
                <a:cubicBezTo>
                  <a:pt x="174" y="215"/>
                  <a:pt x="174" y="215"/>
                  <a:pt x="174" y="215"/>
                </a:cubicBezTo>
                <a:cubicBezTo>
                  <a:pt x="174" y="236"/>
                  <a:pt x="174" y="236"/>
                  <a:pt x="174" y="236"/>
                </a:cubicBezTo>
                <a:cubicBezTo>
                  <a:pt x="184" y="236"/>
                  <a:pt x="184" y="236"/>
                  <a:pt x="184" y="236"/>
                </a:cubicBezTo>
                <a:cubicBezTo>
                  <a:pt x="185" y="236"/>
                  <a:pt x="185" y="236"/>
                  <a:pt x="185" y="236"/>
                </a:cubicBezTo>
                <a:cubicBezTo>
                  <a:pt x="186" y="230"/>
                  <a:pt x="187" y="223"/>
                  <a:pt x="188" y="215"/>
                </a:cubicBezTo>
                <a:close/>
                <a:moveTo>
                  <a:pt x="189" y="207"/>
                </a:moveTo>
                <a:cubicBezTo>
                  <a:pt x="193" y="180"/>
                  <a:pt x="197" y="149"/>
                  <a:pt x="197" y="136"/>
                </a:cubicBezTo>
                <a:cubicBezTo>
                  <a:pt x="197" y="136"/>
                  <a:pt x="197" y="135"/>
                  <a:pt x="197" y="135"/>
                </a:cubicBezTo>
                <a:cubicBezTo>
                  <a:pt x="197" y="135"/>
                  <a:pt x="197" y="134"/>
                  <a:pt x="197" y="133"/>
                </a:cubicBezTo>
                <a:cubicBezTo>
                  <a:pt x="197" y="130"/>
                  <a:pt x="196" y="127"/>
                  <a:pt x="196" y="124"/>
                </a:cubicBezTo>
                <a:cubicBezTo>
                  <a:pt x="133" y="124"/>
                  <a:pt x="133" y="124"/>
                  <a:pt x="133" y="124"/>
                </a:cubicBezTo>
                <a:cubicBezTo>
                  <a:pt x="132" y="127"/>
                  <a:pt x="132" y="131"/>
                  <a:pt x="132" y="135"/>
                </a:cubicBezTo>
                <a:cubicBezTo>
                  <a:pt x="132" y="148"/>
                  <a:pt x="136" y="179"/>
                  <a:pt x="140" y="207"/>
                </a:cubicBezTo>
                <a:cubicBezTo>
                  <a:pt x="154" y="207"/>
                  <a:pt x="154" y="207"/>
                  <a:pt x="154" y="207"/>
                </a:cubicBezTo>
                <a:cubicBezTo>
                  <a:pt x="154" y="190"/>
                  <a:pt x="154" y="190"/>
                  <a:pt x="154" y="190"/>
                </a:cubicBezTo>
                <a:cubicBezTo>
                  <a:pt x="174" y="190"/>
                  <a:pt x="174" y="190"/>
                  <a:pt x="174" y="190"/>
                </a:cubicBezTo>
                <a:cubicBezTo>
                  <a:pt x="174" y="207"/>
                  <a:pt x="174" y="207"/>
                  <a:pt x="174" y="207"/>
                </a:cubicBezTo>
                <a:lnTo>
                  <a:pt x="189" y="207"/>
                </a:lnTo>
                <a:close/>
                <a:moveTo>
                  <a:pt x="217" y="216"/>
                </a:moveTo>
                <a:cubicBezTo>
                  <a:pt x="195" y="194"/>
                  <a:pt x="195" y="194"/>
                  <a:pt x="195" y="194"/>
                </a:cubicBezTo>
                <a:cubicBezTo>
                  <a:pt x="194" y="199"/>
                  <a:pt x="194" y="203"/>
                  <a:pt x="193" y="208"/>
                </a:cubicBezTo>
                <a:cubicBezTo>
                  <a:pt x="193" y="211"/>
                  <a:pt x="193" y="211"/>
                  <a:pt x="193" y="211"/>
                </a:cubicBezTo>
                <a:cubicBezTo>
                  <a:pt x="193" y="211"/>
                  <a:pt x="193" y="211"/>
                  <a:pt x="193" y="211"/>
                </a:cubicBezTo>
                <a:cubicBezTo>
                  <a:pt x="192" y="216"/>
                  <a:pt x="192" y="216"/>
                  <a:pt x="192" y="216"/>
                </a:cubicBezTo>
                <a:cubicBezTo>
                  <a:pt x="191" y="220"/>
                  <a:pt x="191" y="224"/>
                  <a:pt x="190" y="228"/>
                </a:cubicBezTo>
                <a:cubicBezTo>
                  <a:pt x="194" y="229"/>
                  <a:pt x="197" y="230"/>
                  <a:pt x="199" y="232"/>
                </a:cubicBezTo>
                <a:cubicBezTo>
                  <a:pt x="205" y="238"/>
                  <a:pt x="217" y="247"/>
                  <a:pt x="217" y="247"/>
                </a:cubicBezTo>
                <a:lnTo>
                  <a:pt x="217" y="216"/>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pPr algn="r" rtl="1"/>
            <a:endParaRPr lang="en-US" dirty="0">
              <a:latin typeface="DIN Next LT Arabic Light" panose="020B0303020203050203" pitchFamily="34" charset="-78"/>
              <a:cs typeface="DIN Next LT Arabic Light" panose="020B0303020203050203" pitchFamily="34" charset="-78"/>
            </a:endParaRPr>
          </a:p>
        </p:txBody>
      </p:sp>
      <p:sp>
        <p:nvSpPr>
          <p:cNvPr id="16" name="Freeform 24"/>
          <p:cNvSpPr>
            <a:spLocks noEditPoints="1"/>
          </p:cNvSpPr>
          <p:nvPr/>
        </p:nvSpPr>
        <p:spPr bwMode="auto">
          <a:xfrm>
            <a:off x="1340673" y="4360410"/>
            <a:ext cx="808068" cy="810167"/>
          </a:xfrm>
          <a:custGeom>
            <a:avLst/>
            <a:gdLst>
              <a:gd name="T0" fmla="*/ 163 w 326"/>
              <a:gd name="T1" fmla="*/ 0 h 326"/>
              <a:gd name="T2" fmla="*/ 0 w 326"/>
              <a:gd name="T3" fmla="*/ 163 h 326"/>
              <a:gd name="T4" fmla="*/ 163 w 326"/>
              <a:gd name="T5" fmla="*/ 326 h 326"/>
              <a:gd name="T6" fmla="*/ 326 w 326"/>
              <a:gd name="T7" fmla="*/ 163 h 326"/>
              <a:gd name="T8" fmla="*/ 163 w 326"/>
              <a:gd name="T9" fmla="*/ 0 h 326"/>
              <a:gd name="T10" fmla="*/ 234 w 326"/>
              <a:gd name="T11" fmla="*/ 247 h 326"/>
              <a:gd name="T12" fmla="*/ 220 w 326"/>
              <a:gd name="T13" fmla="*/ 261 h 326"/>
              <a:gd name="T14" fmla="*/ 81 w 326"/>
              <a:gd name="T15" fmla="*/ 261 h 326"/>
              <a:gd name="T16" fmla="*/ 66 w 326"/>
              <a:gd name="T17" fmla="*/ 247 h 326"/>
              <a:gd name="T18" fmla="*/ 66 w 326"/>
              <a:gd name="T19" fmla="*/ 135 h 326"/>
              <a:gd name="T20" fmla="*/ 81 w 326"/>
              <a:gd name="T21" fmla="*/ 120 h 326"/>
              <a:gd name="T22" fmla="*/ 161 w 326"/>
              <a:gd name="T23" fmla="*/ 120 h 326"/>
              <a:gd name="T24" fmla="*/ 165 w 326"/>
              <a:gd name="T25" fmla="*/ 134 h 326"/>
              <a:gd name="T26" fmla="*/ 78 w 326"/>
              <a:gd name="T27" fmla="*/ 134 h 326"/>
              <a:gd name="T28" fmla="*/ 78 w 326"/>
              <a:gd name="T29" fmla="*/ 247 h 326"/>
              <a:gd name="T30" fmla="*/ 222 w 326"/>
              <a:gd name="T31" fmla="*/ 247 h 326"/>
              <a:gd name="T32" fmla="*/ 222 w 326"/>
              <a:gd name="T33" fmla="*/ 164 h 326"/>
              <a:gd name="T34" fmla="*/ 234 w 326"/>
              <a:gd name="T35" fmla="*/ 161 h 326"/>
              <a:gd name="T36" fmla="*/ 234 w 326"/>
              <a:gd name="T37" fmla="*/ 247 h 326"/>
              <a:gd name="T38" fmla="*/ 162 w 326"/>
              <a:gd name="T39" fmla="*/ 183 h 326"/>
              <a:gd name="T40" fmla="*/ 162 w 326"/>
              <a:gd name="T41" fmla="*/ 235 h 326"/>
              <a:gd name="T42" fmla="*/ 138 w 326"/>
              <a:gd name="T43" fmla="*/ 235 h 326"/>
              <a:gd name="T44" fmla="*/ 138 w 326"/>
              <a:gd name="T45" fmla="*/ 183 h 326"/>
              <a:gd name="T46" fmla="*/ 162 w 326"/>
              <a:gd name="T47" fmla="*/ 183 h 326"/>
              <a:gd name="T48" fmla="*/ 126 w 326"/>
              <a:gd name="T49" fmla="*/ 201 h 326"/>
              <a:gd name="T50" fmla="*/ 126 w 326"/>
              <a:gd name="T51" fmla="*/ 235 h 326"/>
              <a:gd name="T52" fmla="*/ 102 w 326"/>
              <a:gd name="T53" fmla="*/ 235 h 326"/>
              <a:gd name="T54" fmla="*/ 102 w 326"/>
              <a:gd name="T55" fmla="*/ 201 h 326"/>
              <a:gd name="T56" fmla="*/ 126 w 326"/>
              <a:gd name="T57" fmla="*/ 201 h 326"/>
              <a:gd name="T58" fmla="*/ 175 w 326"/>
              <a:gd name="T59" fmla="*/ 235 h 326"/>
              <a:gd name="T60" fmla="*/ 175 w 326"/>
              <a:gd name="T61" fmla="*/ 165 h 326"/>
              <a:gd name="T62" fmla="*/ 199 w 326"/>
              <a:gd name="T63" fmla="*/ 165 h 326"/>
              <a:gd name="T64" fmla="*/ 199 w 326"/>
              <a:gd name="T65" fmla="*/ 235 h 326"/>
              <a:gd name="T66" fmla="*/ 175 w 326"/>
              <a:gd name="T67" fmla="*/ 235 h 326"/>
              <a:gd name="T68" fmla="*/ 214 w 326"/>
              <a:gd name="T69" fmla="*/ 156 h 326"/>
              <a:gd name="T70" fmla="*/ 190 w 326"/>
              <a:gd name="T71" fmla="*/ 149 h 326"/>
              <a:gd name="T72" fmla="*/ 169 w 326"/>
              <a:gd name="T73" fmla="*/ 164 h 326"/>
              <a:gd name="T74" fmla="*/ 179 w 326"/>
              <a:gd name="T75" fmla="*/ 138 h 326"/>
              <a:gd name="T76" fmla="*/ 169 w 326"/>
              <a:gd name="T77" fmla="*/ 110 h 326"/>
              <a:gd name="T78" fmla="*/ 214 w 326"/>
              <a:gd name="T79" fmla="*/ 65 h 326"/>
              <a:gd name="T80" fmla="*/ 260 w 326"/>
              <a:gd name="T81" fmla="*/ 110 h 326"/>
              <a:gd name="T82" fmla="*/ 214 w 326"/>
              <a:gd name="T83" fmla="*/ 15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26">
                <a:moveTo>
                  <a:pt x="163" y="0"/>
                </a:moveTo>
                <a:cubicBezTo>
                  <a:pt x="74" y="0"/>
                  <a:pt x="0" y="73"/>
                  <a:pt x="0" y="163"/>
                </a:cubicBezTo>
                <a:cubicBezTo>
                  <a:pt x="0" y="252"/>
                  <a:pt x="74" y="326"/>
                  <a:pt x="163" y="326"/>
                </a:cubicBezTo>
                <a:cubicBezTo>
                  <a:pt x="253" y="326"/>
                  <a:pt x="326" y="252"/>
                  <a:pt x="326" y="163"/>
                </a:cubicBezTo>
                <a:cubicBezTo>
                  <a:pt x="326" y="73"/>
                  <a:pt x="253" y="0"/>
                  <a:pt x="163" y="0"/>
                </a:cubicBezTo>
                <a:close/>
                <a:moveTo>
                  <a:pt x="234" y="247"/>
                </a:moveTo>
                <a:cubicBezTo>
                  <a:pt x="234" y="254"/>
                  <a:pt x="228" y="261"/>
                  <a:pt x="220" y="261"/>
                </a:cubicBezTo>
                <a:cubicBezTo>
                  <a:pt x="81" y="261"/>
                  <a:pt x="81" y="261"/>
                  <a:pt x="81" y="261"/>
                </a:cubicBezTo>
                <a:cubicBezTo>
                  <a:pt x="73" y="261"/>
                  <a:pt x="66" y="254"/>
                  <a:pt x="66" y="247"/>
                </a:cubicBezTo>
                <a:cubicBezTo>
                  <a:pt x="66" y="135"/>
                  <a:pt x="66" y="135"/>
                  <a:pt x="66" y="135"/>
                </a:cubicBezTo>
                <a:cubicBezTo>
                  <a:pt x="66" y="127"/>
                  <a:pt x="73" y="120"/>
                  <a:pt x="81" y="120"/>
                </a:cubicBezTo>
                <a:cubicBezTo>
                  <a:pt x="161" y="120"/>
                  <a:pt x="161" y="120"/>
                  <a:pt x="161" y="120"/>
                </a:cubicBezTo>
                <a:cubicBezTo>
                  <a:pt x="162" y="125"/>
                  <a:pt x="163" y="129"/>
                  <a:pt x="165" y="134"/>
                </a:cubicBezTo>
                <a:cubicBezTo>
                  <a:pt x="78" y="134"/>
                  <a:pt x="78" y="134"/>
                  <a:pt x="78" y="134"/>
                </a:cubicBezTo>
                <a:cubicBezTo>
                  <a:pt x="78" y="247"/>
                  <a:pt x="78" y="247"/>
                  <a:pt x="78" y="247"/>
                </a:cubicBezTo>
                <a:cubicBezTo>
                  <a:pt x="222" y="247"/>
                  <a:pt x="222" y="247"/>
                  <a:pt x="222" y="247"/>
                </a:cubicBezTo>
                <a:cubicBezTo>
                  <a:pt x="222" y="164"/>
                  <a:pt x="222" y="164"/>
                  <a:pt x="222" y="164"/>
                </a:cubicBezTo>
                <a:cubicBezTo>
                  <a:pt x="227" y="163"/>
                  <a:pt x="231" y="162"/>
                  <a:pt x="234" y="161"/>
                </a:cubicBezTo>
                <a:lnTo>
                  <a:pt x="234" y="247"/>
                </a:lnTo>
                <a:close/>
                <a:moveTo>
                  <a:pt x="162" y="183"/>
                </a:moveTo>
                <a:cubicBezTo>
                  <a:pt x="162" y="235"/>
                  <a:pt x="162" y="235"/>
                  <a:pt x="162" y="235"/>
                </a:cubicBezTo>
                <a:cubicBezTo>
                  <a:pt x="138" y="235"/>
                  <a:pt x="138" y="235"/>
                  <a:pt x="138" y="235"/>
                </a:cubicBezTo>
                <a:cubicBezTo>
                  <a:pt x="138" y="183"/>
                  <a:pt x="138" y="183"/>
                  <a:pt x="138" y="183"/>
                </a:cubicBezTo>
                <a:lnTo>
                  <a:pt x="162" y="183"/>
                </a:lnTo>
                <a:close/>
                <a:moveTo>
                  <a:pt x="126" y="201"/>
                </a:moveTo>
                <a:cubicBezTo>
                  <a:pt x="126" y="235"/>
                  <a:pt x="126" y="235"/>
                  <a:pt x="126" y="235"/>
                </a:cubicBezTo>
                <a:cubicBezTo>
                  <a:pt x="102" y="235"/>
                  <a:pt x="102" y="235"/>
                  <a:pt x="102" y="235"/>
                </a:cubicBezTo>
                <a:cubicBezTo>
                  <a:pt x="102" y="201"/>
                  <a:pt x="102" y="201"/>
                  <a:pt x="102" y="201"/>
                </a:cubicBezTo>
                <a:lnTo>
                  <a:pt x="126" y="201"/>
                </a:lnTo>
                <a:close/>
                <a:moveTo>
                  <a:pt x="175" y="235"/>
                </a:moveTo>
                <a:cubicBezTo>
                  <a:pt x="175" y="165"/>
                  <a:pt x="175" y="165"/>
                  <a:pt x="175" y="165"/>
                </a:cubicBezTo>
                <a:cubicBezTo>
                  <a:pt x="199" y="165"/>
                  <a:pt x="199" y="165"/>
                  <a:pt x="199" y="165"/>
                </a:cubicBezTo>
                <a:cubicBezTo>
                  <a:pt x="199" y="235"/>
                  <a:pt x="199" y="235"/>
                  <a:pt x="199" y="235"/>
                </a:cubicBezTo>
                <a:lnTo>
                  <a:pt x="175" y="235"/>
                </a:lnTo>
                <a:close/>
                <a:moveTo>
                  <a:pt x="214" y="156"/>
                </a:moveTo>
                <a:cubicBezTo>
                  <a:pt x="205" y="156"/>
                  <a:pt x="197" y="153"/>
                  <a:pt x="190" y="149"/>
                </a:cubicBezTo>
                <a:cubicBezTo>
                  <a:pt x="169" y="164"/>
                  <a:pt x="169" y="164"/>
                  <a:pt x="169" y="164"/>
                </a:cubicBezTo>
                <a:cubicBezTo>
                  <a:pt x="179" y="138"/>
                  <a:pt x="179" y="138"/>
                  <a:pt x="179" y="138"/>
                </a:cubicBezTo>
                <a:cubicBezTo>
                  <a:pt x="172" y="131"/>
                  <a:pt x="169" y="121"/>
                  <a:pt x="169" y="110"/>
                </a:cubicBezTo>
                <a:cubicBezTo>
                  <a:pt x="169" y="85"/>
                  <a:pt x="189" y="65"/>
                  <a:pt x="214" y="65"/>
                </a:cubicBezTo>
                <a:cubicBezTo>
                  <a:pt x="240" y="65"/>
                  <a:pt x="260" y="85"/>
                  <a:pt x="260" y="110"/>
                </a:cubicBezTo>
                <a:cubicBezTo>
                  <a:pt x="260" y="136"/>
                  <a:pt x="240" y="156"/>
                  <a:pt x="214" y="156"/>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pPr algn="r" rtl="1"/>
            <a:endParaRPr lang="en-US" dirty="0">
              <a:latin typeface="DIN Next LT Arabic Light" panose="020B0303020203050203" pitchFamily="34" charset="-78"/>
              <a:cs typeface="DIN Next LT Arabic Light" panose="020B0303020203050203" pitchFamily="34" charset="-78"/>
            </a:endParaRPr>
          </a:p>
        </p:txBody>
      </p:sp>
      <p:sp>
        <p:nvSpPr>
          <p:cNvPr id="19" name="Freeform 36"/>
          <p:cNvSpPr>
            <a:spLocks noEditPoints="1"/>
          </p:cNvSpPr>
          <p:nvPr/>
        </p:nvSpPr>
        <p:spPr bwMode="auto">
          <a:xfrm>
            <a:off x="3827626" y="4360410"/>
            <a:ext cx="809117" cy="810167"/>
          </a:xfrm>
          <a:custGeom>
            <a:avLst/>
            <a:gdLst>
              <a:gd name="T0" fmla="*/ 106 w 326"/>
              <a:gd name="T1" fmla="*/ 86 h 326"/>
              <a:gd name="T2" fmla="*/ 101 w 326"/>
              <a:gd name="T3" fmla="*/ 90 h 326"/>
              <a:gd name="T4" fmla="*/ 97 w 326"/>
              <a:gd name="T5" fmla="*/ 86 h 326"/>
              <a:gd name="T6" fmla="*/ 101 w 326"/>
              <a:gd name="T7" fmla="*/ 82 h 326"/>
              <a:gd name="T8" fmla="*/ 106 w 326"/>
              <a:gd name="T9" fmla="*/ 86 h 326"/>
              <a:gd name="T10" fmla="*/ 86 w 326"/>
              <a:gd name="T11" fmla="*/ 82 h 326"/>
              <a:gd name="T12" fmla="*/ 82 w 326"/>
              <a:gd name="T13" fmla="*/ 86 h 326"/>
              <a:gd name="T14" fmla="*/ 86 w 326"/>
              <a:gd name="T15" fmla="*/ 90 h 326"/>
              <a:gd name="T16" fmla="*/ 91 w 326"/>
              <a:gd name="T17" fmla="*/ 86 h 326"/>
              <a:gd name="T18" fmla="*/ 86 w 326"/>
              <a:gd name="T19" fmla="*/ 82 h 326"/>
              <a:gd name="T20" fmla="*/ 116 w 326"/>
              <a:gd name="T21" fmla="*/ 82 h 326"/>
              <a:gd name="T22" fmla="*/ 112 w 326"/>
              <a:gd name="T23" fmla="*/ 86 h 326"/>
              <a:gd name="T24" fmla="*/ 116 w 326"/>
              <a:gd name="T25" fmla="*/ 90 h 326"/>
              <a:gd name="T26" fmla="*/ 121 w 326"/>
              <a:gd name="T27" fmla="*/ 86 h 326"/>
              <a:gd name="T28" fmla="*/ 116 w 326"/>
              <a:gd name="T29" fmla="*/ 82 h 326"/>
              <a:gd name="T30" fmla="*/ 326 w 326"/>
              <a:gd name="T31" fmla="*/ 163 h 326"/>
              <a:gd name="T32" fmla="*/ 163 w 326"/>
              <a:gd name="T33" fmla="*/ 326 h 326"/>
              <a:gd name="T34" fmla="*/ 0 w 326"/>
              <a:gd name="T35" fmla="*/ 163 h 326"/>
              <a:gd name="T36" fmla="*/ 163 w 326"/>
              <a:gd name="T37" fmla="*/ 0 h 326"/>
              <a:gd name="T38" fmla="*/ 326 w 326"/>
              <a:gd name="T39" fmla="*/ 163 h 326"/>
              <a:gd name="T40" fmla="*/ 200 w 326"/>
              <a:gd name="T41" fmla="*/ 209 h 326"/>
              <a:gd name="T42" fmla="*/ 205 w 326"/>
              <a:gd name="T43" fmla="*/ 172 h 326"/>
              <a:gd name="T44" fmla="*/ 181 w 326"/>
              <a:gd name="T45" fmla="*/ 167 h 326"/>
              <a:gd name="T46" fmla="*/ 163 w 326"/>
              <a:gd name="T47" fmla="*/ 163 h 326"/>
              <a:gd name="T48" fmla="*/ 145 w 326"/>
              <a:gd name="T49" fmla="*/ 167 h 326"/>
              <a:gd name="T50" fmla="*/ 121 w 326"/>
              <a:gd name="T51" fmla="*/ 172 h 326"/>
              <a:gd name="T52" fmla="*/ 125 w 326"/>
              <a:gd name="T53" fmla="*/ 209 h 326"/>
              <a:gd name="T54" fmla="*/ 136 w 326"/>
              <a:gd name="T55" fmla="*/ 226 h 326"/>
              <a:gd name="T56" fmla="*/ 136 w 326"/>
              <a:gd name="T57" fmla="*/ 248 h 326"/>
              <a:gd name="T58" fmla="*/ 163 w 326"/>
              <a:gd name="T59" fmla="*/ 251 h 326"/>
              <a:gd name="T60" fmla="*/ 190 w 326"/>
              <a:gd name="T61" fmla="*/ 248 h 326"/>
              <a:gd name="T62" fmla="*/ 190 w 326"/>
              <a:gd name="T63" fmla="*/ 226 h 326"/>
              <a:gd name="T64" fmla="*/ 200 w 326"/>
              <a:gd name="T65" fmla="*/ 209 h 326"/>
              <a:gd name="T66" fmla="*/ 163 w 326"/>
              <a:gd name="T67" fmla="*/ 160 h 326"/>
              <a:gd name="T68" fmla="*/ 186 w 326"/>
              <a:gd name="T69" fmla="*/ 137 h 326"/>
              <a:gd name="T70" fmla="*/ 163 w 326"/>
              <a:gd name="T71" fmla="*/ 114 h 326"/>
              <a:gd name="T72" fmla="*/ 140 w 326"/>
              <a:gd name="T73" fmla="*/ 137 h 326"/>
              <a:gd name="T74" fmla="*/ 163 w 326"/>
              <a:gd name="T75" fmla="*/ 160 h 326"/>
              <a:gd name="T76" fmla="*/ 262 w 326"/>
              <a:gd name="T77" fmla="*/ 88 h 326"/>
              <a:gd name="T78" fmla="*/ 248 w 326"/>
              <a:gd name="T79" fmla="*/ 74 h 326"/>
              <a:gd name="T80" fmla="*/ 79 w 326"/>
              <a:gd name="T81" fmla="*/ 74 h 326"/>
              <a:gd name="T82" fmla="*/ 64 w 326"/>
              <a:gd name="T83" fmla="*/ 88 h 326"/>
              <a:gd name="T84" fmla="*/ 64 w 326"/>
              <a:gd name="T85" fmla="*/ 206 h 326"/>
              <a:gd name="T86" fmla="*/ 79 w 326"/>
              <a:gd name="T87" fmla="*/ 220 h 326"/>
              <a:gd name="T88" fmla="*/ 124 w 326"/>
              <a:gd name="T89" fmla="*/ 220 h 326"/>
              <a:gd name="T90" fmla="*/ 118 w 326"/>
              <a:gd name="T91" fmla="*/ 211 h 326"/>
              <a:gd name="T92" fmla="*/ 118 w 326"/>
              <a:gd name="T93" fmla="*/ 211 h 326"/>
              <a:gd name="T94" fmla="*/ 116 w 326"/>
              <a:gd name="T95" fmla="*/ 199 h 326"/>
              <a:gd name="T96" fmla="*/ 76 w 326"/>
              <a:gd name="T97" fmla="*/ 199 h 326"/>
              <a:gd name="T98" fmla="*/ 76 w 326"/>
              <a:gd name="T99" fmla="*/ 94 h 326"/>
              <a:gd name="T100" fmla="*/ 250 w 326"/>
              <a:gd name="T101" fmla="*/ 94 h 326"/>
              <a:gd name="T102" fmla="*/ 250 w 326"/>
              <a:gd name="T103" fmla="*/ 199 h 326"/>
              <a:gd name="T104" fmla="*/ 211 w 326"/>
              <a:gd name="T105" fmla="*/ 199 h 326"/>
              <a:gd name="T106" fmla="*/ 208 w 326"/>
              <a:gd name="T107" fmla="*/ 211 h 326"/>
              <a:gd name="T108" fmla="*/ 202 w 326"/>
              <a:gd name="T109" fmla="*/ 220 h 326"/>
              <a:gd name="T110" fmla="*/ 248 w 326"/>
              <a:gd name="T111" fmla="*/ 220 h 326"/>
              <a:gd name="T112" fmla="*/ 262 w 326"/>
              <a:gd name="T113" fmla="*/ 206 h 326"/>
              <a:gd name="T114" fmla="*/ 262 w 326"/>
              <a:gd name="T115" fmla="*/ 8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6" h="326">
                <a:moveTo>
                  <a:pt x="106" y="86"/>
                </a:moveTo>
                <a:cubicBezTo>
                  <a:pt x="106" y="88"/>
                  <a:pt x="104" y="90"/>
                  <a:pt x="101" y="90"/>
                </a:cubicBezTo>
                <a:cubicBezTo>
                  <a:pt x="99" y="90"/>
                  <a:pt x="97" y="88"/>
                  <a:pt x="97" y="86"/>
                </a:cubicBezTo>
                <a:cubicBezTo>
                  <a:pt x="97" y="84"/>
                  <a:pt x="99" y="82"/>
                  <a:pt x="101" y="82"/>
                </a:cubicBezTo>
                <a:cubicBezTo>
                  <a:pt x="104" y="82"/>
                  <a:pt x="106" y="84"/>
                  <a:pt x="106" y="86"/>
                </a:cubicBezTo>
                <a:close/>
                <a:moveTo>
                  <a:pt x="86" y="82"/>
                </a:moveTo>
                <a:cubicBezTo>
                  <a:pt x="84" y="82"/>
                  <a:pt x="82" y="84"/>
                  <a:pt x="82" y="86"/>
                </a:cubicBezTo>
                <a:cubicBezTo>
                  <a:pt x="82" y="88"/>
                  <a:pt x="84" y="90"/>
                  <a:pt x="86" y="90"/>
                </a:cubicBezTo>
                <a:cubicBezTo>
                  <a:pt x="89" y="90"/>
                  <a:pt x="91" y="88"/>
                  <a:pt x="91" y="86"/>
                </a:cubicBezTo>
                <a:cubicBezTo>
                  <a:pt x="91" y="84"/>
                  <a:pt x="89" y="82"/>
                  <a:pt x="86" y="82"/>
                </a:cubicBezTo>
                <a:close/>
                <a:moveTo>
                  <a:pt x="116" y="82"/>
                </a:moveTo>
                <a:cubicBezTo>
                  <a:pt x="114" y="82"/>
                  <a:pt x="112" y="84"/>
                  <a:pt x="112" y="86"/>
                </a:cubicBezTo>
                <a:cubicBezTo>
                  <a:pt x="112" y="88"/>
                  <a:pt x="114" y="90"/>
                  <a:pt x="116" y="90"/>
                </a:cubicBezTo>
                <a:cubicBezTo>
                  <a:pt x="119" y="90"/>
                  <a:pt x="121" y="88"/>
                  <a:pt x="121" y="86"/>
                </a:cubicBezTo>
                <a:cubicBezTo>
                  <a:pt x="121" y="84"/>
                  <a:pt x="119" y="82"/>
                  <a:pt x="116" y="82"/>
                </a:cubicBezTo>
                <a:close/>
                <a:moveTo>
                  <a:pt x="326" y="163"/>
                </a:moveTo>
                <a:cubicBezTo>
                  <a:pt x="326" y="252"/>
                  <a:pt x="253" y="326"/>
                  <a:pt x="163" y="326"/>
                </a:cubicBezTo>
                <a:cubicBezTo>
                  <a:pt x="74" y="326"/>
                  <a:pt x="0" y="252"/>
                  <a:pt x="0" y="163"/>
                </a:cubicBezTo>
                <a:cubicBezTo>
                  <a:pt x="0" y="73"/>
                  <a:pt x="74" y="0"/>
                  <a:pt x="163" y="0"/>
                </a:cubicBezTo>
                <a:cubicBezTo>
                  <a:pt x="253" y="0"/>
                  <a:pt x="326" y="73"/>
                  <a:pt x="326" y="163"/>
                </a:cubicBezTo>
                <a:close/>
                <a:moveTo>
                  <a:pt x="200" y="209"/>
                </a:moveTo>
                <a:cubicBezTo>
                  <a:pt x="203" y="202"/>
                  <a:pt x="205" y="172"/>
                  <a:pt x="205" y="172"/>
                </a:cubicBezTo>
                <a:cubicBezTo>
                  <a:pt x="205" y="172"/>
                  <a:pt x="197" y="169"/>
                  <a:pt x="181" y="167"/>
                </a:cubicBezTo>
                <a:cubicBezTo>
                  <a:pt x="178" y="167"/>
                  <a:pt x="172" y="163"/>
                  <a:pt x="163" y="163"/>
                </a:cubicBezTo>
                <a:cubicBezTo>
                  <a:pt x="155" y="163"/>
                  <a:pt x="148" y="167"/>
                  <a:pt x="145" y="167"/>
                </a:cubicBezTo>
                <a:cubicBezTo>
                  <a:pt x="129" y="169"/>
                  <a:pt x="121" y="172"/>
                  <a:pt x="121" y="172"/>
                </a:cubicBezTo>
                <a:cubicBezTo>
                  <a:pt x="121" y="172"/>
                  <a:pt x="124" y="202"/>
                  <a:pt x="125" y="209"/>
                </a:cubicBezTo>
                <a:cubicBezTo>
                  <a:pt x="128" y="215"/>
                  <a:pt x="136" y="219"/>
                  <a:pt x="136" y="226"/>
                </a:cubicBezTo>
                <a:cubicBezTo>
                  <a:pt x="136" y="248"/>
                  <a:pt x="136" y="248"/>
                  <a:pt x="136" y="248"/>
                </a:cubicBezTo>
                <a:cubicBezTo>
                  <a:pt x="136" y="248"/>
                  <a:pt x="149" y="251"/>
                  <a:pt x="163" y="251"/>
                </a:cubicBezTo>
                <a:cubicBezTo>
                  <a:pt x="177" y="251"/>
                  <a:pt x="190" y="248"/>
                  <a:pt x="190" y="248"/>
                </a:cubicBezTo>
                <a:cubicBezTo>
                  <a:pt x="190" y="226"/>
                  <a:pt x="190" y="226"/>
                  <a:pt x="190" y="226"/>
                </a:cubicBezTo>
                <a:cubicBezTo>
                  <a:pt x="190" y="219"/>
                  <a:pt x="198" y="215"/>
                  <a:pt x="200" y="209"/>
                </a:cubicBezTo>
                <a:close/>
                <a:moveTo>
                  <a:pt x="163" y="160"/>
                </a:moveTo>
                <a:cubicBezTo>
                  <a:pt x="176" y="160"/>
                  <a:pt x="186" y="150"/>
                  <a:pt x="186" y="137"/>
                </a:cubicBezTo>
                <a:cubicBezTo>
                  <a:pt x="186" y="125"/>
                  <a:pt x="176" y="114"/>
                  <a:pt x="163" y="114"/>
                </a:cubicBezTo>
                <a:cubicBezTo>
                  <a:pt x="150" y="114"/>
                  <a:pt x="140" y="125"/>
                  <a:pt x="140" y="137"/>
                </a:cubicBezTo>
                <a:cubicBezTo>
                  <a:pt x="140" y="150"/>
                  <a:pt x="150" y="160"/>
                  <a:pt x="163" y="160"/>
                </a:cubicBezTo>
                <a:close/>
                <a:moveTo>
                  <a:pt x="262" y="88"/>
                </a:moveTo>
                <a:cubicBezTo>
                  <a:pt x="262" y="81"/>
                  <a:pt x="256" y="74"/>
                  <a:pt x="248" y="74"/>
                </a:cubicBezTo>
                <a:cubicBezTo>
                  <a:pt x="79" y="74"/>
                  <a:pt x="79" y="74"/>
                  <a:pt x="79" y="74"/>
                </a:cubicBezTo>
                <a:cubicBezTo>
                  <a:pt x="71" y="74"/>
                  <a:pt x="64" y="81"/>
                  <a:pt x="64" y="88"/>
                </a:cubicBezTo>
                <a:cubicBezTo>
                  <a:pt x="64" y="206"/>
                  <a:pt x="64" y="206"/>
                  <a:pt x="64" y="206"/>
                </a:cubicBezTo>
                <a:cubicBezTo>
                  <a:pt x="64" y="214"/>
                  <a:pt x="71" y="220"/>
                  <a:pt x="79" y="220"/>
                </a:cubicBezTo>
                <a:cubicBezTo>
                  <a:pt x="124" y="220"/>
                  <a:pt x="124" y="220"/>
                  <a:pt x="124" y="220"/>
                </a:cubicBezTo>
                <a:cubicBezTo>
                  <a:pt x="121" y="218"/>
                  <a:pt x="119" y="215"/>
                  <a:pt x="118" y="211"/>
                </a:cubicBezTo>
                <a:cubicBezTo>
                  <a:pt x="118" y="211"/>
                  <a:pt x="118" y="211"/>
                  <a:pt x="118" y="211"/>
                </a:cubicBezTo>
                <a:cubicBezTo>
                  <a:pt x="117" y="208"/>
                  <a:pt x="116" y="204"/>
                  <a:pt x="116" y="199"/>
                </a:cubicBezTo>
                <a:cubicBezTo>
                  <a:pt x="76" y="199"/>
                  <a:pt x="76" y="199"/>
                  <a:pt x="76" y="199"/>
                </a:cubicBezTo>
                <a:cubicBezTo>
                  <a:pt x="76" y="94"/>
                  <a:pt x="76" y="94"/>
                  <a:pt x="76" y="94"/>
                </a:cubicBezTo>
                <a:cubicBezTo>
                  <a:pt x="250" y="94"/>
                  <a:pt x="250" y="94"/>
                  <a:pt x="250" y="94"/>
                </a:cubicBezTo>
                <a:cubicBezTo>
                  <a:pt x="250" y="199"/>
                  <a:pt x="250" y="199"/>
                  <a:pt x="250" y="199"/>
                </a:cubicBezTo>
                <a:cubicBezTo>
                  <a:pt x="211" y="199"/>
                  <a:pt x="211" y="199"/>
                  <a:pt x="211" y="199"/>
                </a:cubicBezTo>
                <a:cubicBezTo>
                  <a:pt x="210" y="204"/>
                  <a:pt x="209" y="209"/>
                  <a:pt x="208" y="211"/>
                </a:cubicBezTo>
                <a:cubicBezTo>
                  <a:pt x="207" y="215"/>
                  <a:pt x="204" y="218"/>
                  <a:pt x="202" y="220"/>
                </a:cubicBezTo>
                <a:cubicBezTo>
                  <a:pt x="248" y="220"/>
                  <a:pt x="248" y="220"/>
                  <a:pt x="248" y="220"/>
                </a:cubicBezTo>
                <a:cubicBezTo>
                  <a:pt x="256" y="220"/>
                  <a:pt x="262" y="214"/>
                  <a:pt x="262" y="206"/>
                </a:cubicBezTo>
                <a:lnTo>
                  <a:pt x="262" y="88"/>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pPr algn="r" rtl="1"/>
            <a:endParaRPr lang="en-US" dirty="0">
              <a:latin typeface="DIN Next LT Arabic Light" panose="020B0303020203050203" pitchFamily="34" charset="-78"/>
              <a:cs typeface="DIN Next LT Arabic Light" panose="020B0303020203050203" pitchFamily="34" charset="-78"/>
            </a:endParaRPr>
          </a:p>
        </p:txBody>
      </p:sp>
      <p:sp>
        <p:nvSpPr>
          <p:cNvPr id="12" name="مربع نص 11">
            <a:extLst>
              <a:ext uri="{FF2B5EF4-FFF2-40B4-BE49-F238E27FC236}">
                <a16:creationId xmlns:a16="http://schemas.microsoft.com/office/drawing/2014/main" id="{84FBB994-EB3B-423A-8543-B16BE023940F}"/>
              </a:ext>
            </a:extLst>
          </p:cNvPr>
          <p:cNvSpPr txBox="1"/>
          <p:nvPr/>
        </p:nvSpPr>
        <p:spPr>
          <a:xfrm>
            <a:off x="0" y="0"/>
            <a:ext cx="3645822" cy="363960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txBody>
          <a:bodyPr wrap="square" rtlCol="1">
            <a:spAutoFit/>
          </a:bodyPr>
          <a:lstStyle/>
          <a:p>
            <a:endParaRPr lang="ar-YE" dirty="0"/>
          </a:p>
        </p:txBody>
      </p:sp>
    </p:spTree>
    <p:extLst>
      <p:ext uri="{BB962C8B-B14F-4D97-AF65-F5344CB8AC3E}">
        <p14:creationId xmlns:p14="http://schemas.microsoft.com/office/powerpoint/2010/main" val="510757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3" name="TextBox 2"/>
          <p:cNvSpPr txBox="1"/>
          <p:nvPr/>
        </p:nvSpPr>
        <p:spPr>
          <a:xfrm>
            <a:off x="4532101" y="-67770"/>
            <a:ext cx="6862761" cy="622222"/>
          </a:xfrm>
          <a:prstGeom prst="rect">
            <a:avLst/>
          </a:prstGeom>
          <a:noFill/>
        </p:spPr>
        <p:txBody>
          <a:bodyPr wrap="square" rtlCol="0" anchor="ctr">
            <a:spAutoFit/>
          </a:bodyPr>
          <a:lstStyle/>
          <a:p>
            <a:pPr algn="r">
              <a:lnSpc>
                <a:spcPct val="115000"/>
              </a:lnSpc>
              <a:spcAft>
                <a:spcPts val="1000"/>
              </a:spcAft>
            </a:pPr>
            <a:r>
              <a:rPr lang="ar-YE" sz="3200" b="1" dirty="0">
                <a:latin typeface="Calibri" panose="020F0502020204030204" pitchFamily="34" charset="0"/>
                <a:ea typeface="Calibri" panose="020F0502020204030204" pitchFamily="34" charset="0"/>
                <a:cs typeface="Arial" panose="020B0604020202020204" pitchFamily="34" charset="0"/>
              </a:rPr>
              <a:t>تنظيم المشروع :-</a:t>
            </a:r>
            <a:endParaRPr lang="en-US" sz="3200" b="1" dirty="0">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4370175" y="465811"/>
            <a:ext cx="7186612" cy="6423040"/>
          </a:xfrm>
          <a:prstGeom prst="rect">
            <a:avLst/>
          </a:prstGeom>
        </p:spPr>
        <p:txBody>
          <a:bodyPr wrap="square">
            <a:spAutoFit/>
          </a:bodyPr>
          <a:lstStyle/>
          <a:p>
            <a:pPr marL="228600" algn="r">
              <a:lnSpc>
                <a:spcPct val="115000"/>
              </a:lnSpc>
              <a:spcAft>
                <a:spcPts val="1000"/>
              </a:spcAft>
            </a:pPr>
            <a:r>
              <a:rPr lang="ar-YE" sz="2000" b="1" dirty="0">
                <a:effectLst/>
                <a:latin typeface="Calibri" panose="020F0502020204030204" pitchFamily="34" charset="0"/>
                <a:ea typeface="Calibri" panose="020F0502020204030204" pitchFamily="34" charset="0"/>
                <a:cs typeface="Arial" panose="020B0604020202020204" pitchFamily="34" charset="0"/>
              </a:rPr>
              <a:t>يتكون البحث من الفصل الأول الذي يحتوي على</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مقدمة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المشكلة الرئيسية</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الأهداف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الأهمية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حدود التطبيق</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أدوات المشروع</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المنهجية</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دراسة الجدوى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تقسيم المهام وجدولتها</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الخطة الزمنية</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sz="2000" b="1" dirty="0">
                <a:effectLst/>
                <a:latin typeface="Calibri" panose="020F0502020204030204" pitchFamily="34" charset="0"/>
                <a:ea typeface="Calibri" panose="020F0502020204030204" pitchFamily="34" charset="0"/>
                <a:cs typeface="Arial" panose="020B0604020202020204" pitchFamily="34" charset="0"/>
              </a:rPr>
              <a:t>الفصل الثاني يتكون من </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الخلفية النظرية</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الدراسات السابقة</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Isosceles Triangle 5"/>
          <p:cNvSpPr/>
          <p:nvPr/>
        </p:nvSpPr>
        <p:spPr>
          <a:xfrm rot="19800000">
            <a:off x="-64013" y="4528692"/>
            <a:ext cx="1464546" cy="1617418"/>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17" name="Isosceles Triangle 5"/>
          <p:cNvSpPr/>
          <p:nvPr/>
        </p:nvSpPr>
        <p:spPr>
          <a:xfrm rot="19800000">
            <a:off x="-64013" y="2336619"/>
            <a:ext cx="1464546" cy="1617418"/>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20" name="Isosceles Triangle 5"/>
          <p:cNvSpPr/>
          <p:nvPr/>
        </p:nvSpPr>
        <p:spPr>
          <a:xfrm rot="19800000">
            <a:off x="-64014" y="118160"/>
            <a:ext cx="1464546" cy="1617418"/>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15" name="Freeform 23"/>
          <p:cNvSpPr>
            <a:spLocks noEditPoints="1"/>
          </p:cNvSpPr>
          <p:nvPr/>
        </p:nvSpPr>
        <p:spPr bwMode="auto">
          <a:xfrm>
            <a:off x="392580" y="2879614"/>
            <a:ext cx="809117" cy="810167"/>
          </a:xfrm>
          <a:custGeom>
            <a:avLst/>
            <a:gdLst>
              <a:gd name="T0" fmla="*/ 176 w 326"/>
              <a:gd name="T1" fmla="*/ 146 h 326"/>
              <a:gd name="T2" fmla="*/ 164 w 326"/>
              <a:gd name="T3" fmla="*/ 158 h 326"/>
              <a:gd name="T4" fmla="*/ 153 w 326"/>
              <a:gd name="T5" fmla="*/ 146 h 326"/>
              <a:gd name="T6" fmla="*/ 164 w 326"/>
              <a:gd name="T7" fmla="*/ 135 h 326"/>
              <a:gd name="T8" fmla="*/ 176 w 326"/>
              <a:gd name="T9" fmla="*/ 146 h 326"/>
              <a:gd name="T10" fmla="*/ 326 w 326"/>
              <a:gd name="T11" fmla="*/ 163 h 326"/>
              <a:gd name="T12" fmla="*/ 163 w 326"/>
              <a:gd name="T13" fmla="*/ 326 h 326"/>
              <a:gd name="T14" fmla="*/ 0 w 326"/>
              <a:gd name="T15" fmla="*/ 163 h 326"/>
              <a:gd name="T16" fmla="*/ 163 w 326"/>
              <a:gd name="T17" fmla="*/ 0 h 326"/>
              <a:gd name="T18" fmla="*/ 326 w 326"/>
              <a:gd name="T19" fmla="*/ 163 h 326"/>
              <a:gd name="T20" fmla="*/ 135 w 326"/>
              <a:gd name="T21" fmla="*/ 116 h 326"/>
              <a:gd name="T22" fmla="*/ 194 w 326"/>
              <a:gd name="T23" fmla="*/ 116 h 326"/>
              <a:gd name="T24" fmla="*/ 164 w 326"/>
              <a:gd name="T25" fmla="*/ 74 h 326"/>
              <a:gd name="T26" fmla="*/ 135 w 326"/>
              <a:gd name="T27" fmla="*/ 116 h 326"/>
              <a:gd name="T28" fmla="*/ 138 w 326"/>
              <a:gd name="T29" fmla="*/ 227 h 326"/>
              <a:gd name="T30" fmla="*/ 137 w 326"/>
              <a:gd name="T31" fmla="*/ 216 h 326"/>
              <a:gd name="T32" fmla="*/ 136 w 326"/>
              <a:gd name="T33" fmla="*/ 211 h 326"/>
              <a:gd name="T34" fmla="*/ 136 w 326"/>
              <a:gd name="T35" fmla="*/ 211 h 326"/>
              <a:gd name="T36" fmla="*/ 136 w 326"/>
              <a:gd name="T37" fmla="*/ 208 h 326"/>
              <a:gd name="T38" fmla="*/ 133 w 326"/>
              <a:gd name="T39" fmla="*/ 191 h 326"/>
              <a:gd name="T40" fmla="*/ 109 w 326"/>
              <a:gd name="T41" fmla="*/ 216 h 326"/>
              <a:gd name="T42" fmla="*/ 109 w 326"/>
              <a:gd name="T43" fmla="*/ 247 h 326"/>
              <a:gd name="T44" fmla="*/ 127 w 326"/>
              <a:gd name="T45" fmla="*/ 232 h 326"/>
              <a:gd name="T46" fmla="*/ 138 w 326"/>
              <a:gd name="T47" fmla="*/ 227 h 326"/>
              <a:gd name="T48" fmla="*/ 154 w 326"/>
              <a:gd name="T49" fmla="*/ 215 h 326"/>
              <a:gd name="T50" fmla="*/ 141 w 326"/>
              <a:gd name="T51" fmla="*/ 215 h 326"/>
              <a:gd name="T52" fmla="*/ 144 w 326"/>
              <a:gd name="T53" fmla="*/ 236 h 326"/>
              <a:gd name="T54" fmla="*/ 154 w 326"/>
              <a:gd name="T55" fmla="*/ 236 h 326"/>
              <a:gd name="T56" fmla="*/ 154 w 326"/>
              <a:gd name="T57" fmla="*/ 215 h 326"/>
              <a:gd name="T58" fmla="*/ 170 w 326"/>
              <a:gd name="T59" fmla="*/ 194 h 326"/>
              <a:gd name="T60" fmla="*/ 158 w 326"/>
              <a:gd name="T61" fmla="*/ 194 h 326"/>
              <a:gd name="T62" fmla="*/ 158 w 326"/>
              <a:gd name="T63" fmla="*/ 252 h 326"/>
              <a:gd name="T64" fmla="*/ 170 w 326"/>
              <a:gd name="T65" fmla="*/ 252 h 326"/>
              <a:gd name="T66" fmla="*/ 170 w 326"/>
              <a:gd name="T67" fmla="*/ 194 h 326"/>
              <a:gd name="T68" fmla="*/ 188 w 326"/>
              <a:gd name="T69" fmla="*/ 215 h 326"/>
              <a:gd name="T70" fmla="*/ 174 w 326"/>
              <a:gd name="T71" fmla="*/ 215 h 326"/>
              <a:gd name="T72" fmla="*/ 174 w 326"/>
              <a:gd name="T73" fmla="*/ 236 h 326"/>
              <a:gd name="T74" fmla="*/ 184 w 326"/>
              <a:gd name="T75" fmla="*/ 236 h 326"/>
              <a:gd name="T76" fmla="*/ 185 w 326"/>
              <a:gd name="T77" fmla="*/ 236 h 326"/>
              <a:gd name="T78" fmla="*/ 188 w 326"/>
              <a:gd name="T79" fmla="*/ 215 h 326"/>
              <a:gd name="T80" fmla="*/ 189 w 326"/>
              <a:gd name="T81" fmla="*/ 207 h 326"/>
              <a:gd name="T82" fmla="*/ 197 w 326"/>
              <a:gd name="T83" fmla="*/ 136 h 326"/>
              <a:gd name="T84" fmla="*/ 197 w 326"/>
              <a:gd name="T85" fmla="*/ 135 h 326"/>
              <a:gd name="T86" fmla="*/ 197 w 326"/>
              <a:gd name="T87" fmla="*/ 133 h 326"/>
              <a:gd name="T88" fmla="*/ 196 w 326"/>
              <a:gd name="T89" fmla="*/ 124 h 326"/>
              <a:gd name="T90" fmla="*/ 133 w 326"/>
              <a:gd name="T91" fmla="*/ 124 h 326"/>
              <a:gd name="T92" fmla="*/ 132 w 326"/>
              <a:gd name="T93" fmla="*/ 135 h 326"/>
              <a:gd name="T94" fmla="*/ 140 w 326"/>
              <a:gd name="T95" fmla="*/ 207 h 326"/>
              <a:gd name="T96" fmla="*/ 154 w 326"/>
              <a:gd name="T97" fmla="*/ 207 h 326"/>
              <a:gd name="T98" fmla="*/ 154 w 326"/>
              <a:gd name="T99" fmla="*/ 190 h 326"/>
              <a:gd name="T100" fmla="*/ 174 w 326"/>
              <a:gd name="T101" fmla="*/ 190 h 326"/>
              <a:gd name="T102" fmla="*/ 174 w 326"/>
              <a:gd name="T103" fmla="*/ 207 h 326"/>
              <a:gd name="T104" fmla="*/ 189 w 326"/>
              <a:gd name="T105" fmla="*/ 207 h 326"/>
              <a:gd name="T106" fmla="*/ 217 w 326"/>
              <a:gd name="T107" fmla="*/ 216 h 326"/>
              <a:gd name="T108" fmla="*/ 195 w 326"/>
              <a:gd name="T109" fmla="*/ 194 h 326"/>
              <a:gd name="T110" fmla="*/ 193 w 326"/>
              <a:gd name="T111" fmla="*/ 208 h 326"/>
              <a:gd name="T112" fmla="*/ 193 w 326"/>
              <a:gd name="T113" fmla="*/ 211 h 326"/>
              <a:gd name="T114" fmla="*/ 193 w 326"/>
              <a:gd name="T115" fmla="*/ 211 h 326"/>
              <a:gd name="T116" fmla="*/ 192 w 326"/>
              <a:gd name="T117" fmla="*/ 216 h 326"/>
              <a:gd name="T118" fmla="*/ 190 w 326"/>
              <a:gd name="T119" fmla="*/ 228 h 326"/>
              <a:gd name="T120" fmla="*/ 199 w 326"/>
              <a:gd name="T121" fmla="*/ 232 h 326"/>
              <a:gd name="T122" fmla="*/ 217 w 326"/>
              <a:gd name="T123" fmla="*/ 247 h 326"/>
              <a:gd name="T124" fmla="*/ 217 w 326"/>
              <a:gd name="T125" fmla="*/ 2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 h="326">
                <a:moveTo>
                  <a:pt x="176" y="146"/>
                </a:moveTo>
                <a:cubicBezTo>
                  <a:pt x="176" y="152"/>
                  <a:pt x="171" y="158"/>
                  <a:pt x="164" y="158"/>
                </a:cubicBezTo>
                <a:cubicBezTo>
                  <a:pt x="158" y="158"/>
                  <a:pt x="153" y="152"/>
                  <a:pt x="153" y="146"/>
                </a:cubicBezTo>
                <a:cubicBezTo>
                  <a:pt x="153" y="140"/>
                  <a:pt x="158" y="135"/>
                  <a:pt x="164" y="135"/>
                </a:cubicBezTo>
                <a:cubicBezTo>
                  <a:pt x="171" y="135"/>
                  <a:pt x="176" y="140"/>
                  <a:pt x="176" y="146"/>
                </a:cubicBezTo>
                <a:close/>
                <a:moveTo>
                  <a:pt x="326" y="163"/>
                </a:moveTo>
                <a:cubicBezTo>
                  <a:pt x="326" y="252"/>
                  <a:pt x="252" y="326"/>
                  <a:pt x="163" y="326"/>
                </a:cubicBezTo>
                <a:cubicBezTo>
                  <a:pt x="73" y="326"/>
                  <a:pt x="0" y="252"/>
                  <a:pt x="0" y="163"/>
                </a:cubicBezTo>
                <a:cubicBezTo>
                  <a:pt x="0" y="73"/>
                  <a:pt x="73" y="0"/>
                  <a:pt x="163" y="0"/>
                </a:cubicBezTo>
                <a:cubicBezTo>
                  <a:pt x="252" y="0"/>
                  <a:pt x="326" y="73"/>
                  <a:pt x="326" y="163"/>
                </a:cubicBezTo>
                <a:close/>
                <a:moveTo>
                  <a:pt x="135" y="116"/>
                </a:moveTo>
                <a:cubicBezTo>
                  <a:pt x="194" y="116"/>
                  <a:pt x="194" y="116"/>
                  <a:pt x="194" y="116"/>
                </a:cubicBezTo>
                <a:cubicBezTo>
                  <a:pt x="186" y="90"/>
                  <a:pt x="164" y="74"/>
                  <a:pt x="164" y="74"/>
                </a:cubicBezTo>
                <a:cubicBezTo>
                  <a:pt x="164" y="74"/>
                  <a:pt x="143" y="90"/>
                  <a:pt x="135" y="116"/>
                </a:cubicBezTo>
                <a:close/>
                <a:moveTo>
                  <a:pt x="138" y="227"/>
                </a:moveTo>
                <a:cubicBezTo>
                  <a:pt x="138" y="223"/>
                  <a:pt x="137" y="220"/>
                  <a:pt x="137" y="216"/>
                </a:cubicBezTo>
                <a:cubicBezTo>
                  <a:pt x="136" y="211"/>
                  <a:pt x="136" y="211"/>
                  <a:pt x="136" y="211"/>
                </a:cubicBezTo>
                <a:cubicBezTo>
                  <a:pt x="136" y="211"/>
                  <a:pt x="136" y="211"/>
                  <a:pt x="136" y="211"/>
                </a:cubicBezTo>
                <a:cubicBezTo>
                  <a:pt x="136" y="208"/>
                  <a:pt x="136" y="208"/>
                  <a:pt x="136" y="208"/>
                </a:cubicBezTo>
                <a:cubicBezTo>
                  <a:pt x="135" y="202"/>
                  <a:pt x="134" y="197"/>
                  <a:pt x="133" y="191"/>
                </a:cubicBezTo>
                <a:cubicBezTo>
                  <a:pt x="109" y="216"/>
                  <a:pt x="109" y="216"/>
                  <a:pt x="109" y="216"/>
                </a:cubicBezTo>
                <a:cubicBezTo>
                  <a:pt x="109" y="247"/>
                  <a:pt x="109" y="247"/>
                  <a:pt x="109" y="247"/>
                </a:cubicBezTo>
                <a:cubicBezTo>
                  <a:pt x="109" y="247"/>
                  <a:pt x="121" y="238"/>
                  <a:pt x="127" y="232"/>
                </a:cubicBezTo>
                <a:cubicBezTo>
                  <a:pt x="129" y="229"/>
                  <a:pt x="134" y="228"/>
                  <a:pt x="138" y="227"/>
                </a:cubicBezTo>
                <a:close/>
                <a:moveTo>
                  <a:pt x="154" y="215"/>
                </a:moveTo>
                <a:cubicBezTo>
                  <a:pt x="141" y="215"/>
                  <a:pt x="141" y="215"/>
                  <a:pt x="141" y="215"/>
                </a:cubicBezTo>
                <a:cubicBezTo>
                  <a:pt x="142" y="223"/>
                  <a:pt x="143" y="230"/>
                  <a:pt x="144" y="236"/>
                </a:cubicBezTo>
                <a:cubicBezTo>
                  <a:pt x="154" y="236"/>
                  <a:pt x="154" y="236"/>
                  <a:pt x="154" y="236"/>
                </a:cubicBezTo>
                <a:lnTo>
                  <a:pt x="154" y="215"/>
                </a:lnTo>
                <a:close/>
                <a:moveTo>
                  <a:pt x="170" y="194"/>
                </a:moveTo>
                <a:cubicBezTo>
                  <a:pt x="158" y="194"/>
                  <a:pt x="158" y="194"/>
                  <a:pt x="158" y="194"/>
                </a:cubicBezTo>
                <a:cubicBezTo>
                  <a:pt x="158" y="252"/>
                  <a:pt x="158" y="252"/>
                  <a:pt x="158" y="252"/>
                </a:cubicBezTo>
                <a:cubicBezTo>
                  <a:pt x="170" y="252"/>
                  <a:pt x="170" y="252"/>
                  <a:pt x="170" y="252"/>
                </a:cubicBezTo>
                <a:lnTo>
                  <a:pt x="170" y="194"/>
                </a:lnTo>
                <a:close/>
                <a:moveTo>
                  <a:pt x="188" y="215"/>
                </a:moveTo>
                <a:cubicBezTo>
                  <a:pt x="174" y="215"/>
                  <a:pt x="174" y="215"/>
                  <a:pt x="174" y="215"/>
                </a:cubicBezTo>
                <a:cubicBezTo>
                  <a:pt x="174" y="236"/>
                  <a:pt x="174" y="236"/>
                  <a:pt x="174" y="236"/>
                </a:cubicBezTo>
                <a:cubicBezTo>
                  <a:pt x="184" y="236"/>
                  <a:pt x="184" y="236"/>
                  <a:pt x="184" y="236"/>
                </a:cubicBezTo>
                <a:cubicBezTo>
                  <a:pt x="185" y="236"/>
                  <a:pt x="185" y="236"/>
                  <a:pt x="185" y="236"/>
                </a:cubicBezTo>
                <a:cubicBezTo>
                  <a:pt x="186" y="230"/>
                  <a:pt x="187" y="223"/>
                  <a:pt x="188" y="215"/>
                </a:cubicBezTo>
                <a:close/>
                <a:moveTo>
                  <a:pt x="189" y="207"/>
                </a:moveTo>
                <a:cubicBezTo>
                  <a:pt x="193" y="180"/>
                  <a:pt x="197" y="149"/>
                  <a:pt x="197" y="136"/>
                </a:cubicBezTo>
                <a:cubicBezTo>
                  <a:pt x="197" y="136"/>
                  <a:pt x="197" y="135"/>
                  <a:pt x="197" y="135"/>
                </a:cubicBezTo>
                <a:cubicBezTo>
                  <a:pt x="197" y="135"/>
                  <a:pt x="197" y="134"/>
                  <a:pt x="197" y="133"/>
                </a:cubicBezTo>
                <a:cubicBezTo>
                  <a:pt x="197" y="130"/>
                  <a:pt x="196" y="127"/>
                  <a:pt x="196" y="124"/>
                </a:cubicBezTo>
                <a:cubicBezTo>
                  <a:pt x="133" y="124"/>
                  <a:pt x="133" y="124"/>
                  <a:pt x="133" y="124"/>
                </a:cubicBezTo>
                <a:cubicBezTo>
                  <a:pt x="132" y="127"/>
                  <a:pt x="132" y="131"/>
                  <a:pt x="132" y="135"/>
                </a:cubicBezTo>
                <a:cubicBezTo>
                  <a:pt x="132" y="148"/>
                  <a:pt x="136" y="179"/>
                  <a:pt x="140" y="207"/>
                </a:cubicBezTo>
                <a:cubicBezTo>
                  <a:pt x="154" y="207"/>
                  <a:pt x="154" y="207"/>
                  <a:pt x="154" y="207"/>
                </a:cubicBezTo>
                <a:cubicBezTo>
                  <a:pt x="154" y="190"/>
                  <a:pt x="154" y="190"/>
                  <a:pt x="154" y="190"/>
                </a:cubicBezTo>
                <a:cubicBezTo>
                  <a:pt x="174" y="190"/>
                  <a:pt x="174" y="190"/>
                  <a:pt x="174" y="190"/>
                </a:cubicBezTo>
                <a:cubicBezTo>
                  <a:pt x="174" y="207"/>
                  <a:pt x="174" y="207"/>
                  <a:pt x="174" y="207"/>
                </a:cubicBezTo>
                <a:lnTo>
                  <a:pt x="189" y="207"/>
                </a:lnTo>
                <a:close/>
                <a:moveTo>
                  <a:pt x="217" y="216"/>
                </a:moveTo>
                <a:cubicBezTo>
                  <a:pt x="195" y="194"/>
                  <a:pt x="195" y="194"/>
                  <a:pt x="195" y="194"/>
                </a:cubicBezTo>
                <a:cubicBezTo>
                  <a:pt x="194" y="199"/>
                  <a:pt x="194" y="203"/>
                  <a:pt x="193" y="208"/>
                </a:cubicBezTo>
                <a:cubicBezTo>
                  <a:pt x="193" y="211"/>
                  <a:pt x="193" y="211"/>
                  <a:pt x="193" y="211"/>
                </a:cubicBezTo>
                <a:cubicBezTo>
                  <a:pt x="193" y="211"/>
                  <a:pt x="193" y="211"/>
                  <a:pt x="193" y="211"/>
                </a:cubicBezTo>
                <a:cubicBezTo>
                  <a:pt x="192" y="216"/>
                  <a:pt x="192" y="216"/>
                  <a:pt x="192" y="216"/>
                </a:cubicBezTo>
                <a:cubicBezTo>
                  <a:pt x="191" y="220"/>
                  <a:pt x="191" y="224"/>
                  <a:pt x="190" y="228"/>
                </a:cubicBezTo>
                <a:cubicBezTo>
                  <a:pt x="194" y="229"/>
                  <a:pt x="197" y="230"/>
                  <a:pt x="199" y="232"/>
                </a:cubicBezTo>
                <a:cubicBezTo>
                  <a:pt x="205" y="238"/>
                  <a:pt x="217" y="247"/>
                  <a:pt x="217" y="247"/>
                </a:cubicBezTo>
                <a:lnTo>
                  <a:pt x="217" y="216"/>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pPr algn="r" rtl="1"/>
            <a:endParaRPr lang="en-US" dirty="0">
              <a:latin typeface="DIN Next LT Arabic Light" panose="020B0303020203050203" pitchFamily="34" charset="-78"/>
              <a:cs typeface="DIN Next LT Arabic Light" panose="020B0303020203050203" pitchFamily="34" charset="-78"/>
            </a:endParaRPr>
          </a:p>
        </p:txBody>
      </p:sp>
      <p:sp>
        <p:nvSpPr>
          <p:cNvPr id="16" name="Freeform 24"/>
          <p:cNvSpPr>
            <a:spLocks noEditPoints="1"/>
          </p:cNvSpPr>
          <p:nvPr/>
        </p:nvSpPr>
        <p:spPr bwMode="auto">
          <a:xfrm>
            <a:off x="346523" y="5071686"/>
            <a:ext cx="808068" cy="810167"/>
          </a:xfrm>
          <a:custGeom>
            <a:avLst/>
            <a:gdLst>
              <a:gd name="T0" fmla="*/ 163 w 326"/>
              <a:gd name="T1" fmla="*/ 0 h 326"/>
              <a:gd name="T2" fmla="*/ 0 w 326"/>
              <a:gd name="T3" fmla="*/ 163 h 326"/>
              <a:gd name="T4" fmla="*/ 163 w 326"/>
              <a:gd name="T5" fmla="*/ 326 h 326"/>
              <a:gd name="T6" fmla="*/ 326 w 326"/>
              <a:gd name="T7" fmla="*/ 163 h 326"/>
              <a:gd name="T8" fmla="*/ 163 w 326"/>
              <a:gd name="T9" fmla="*/ 0 h 326"/>
              <a:gd name="T10" fmla="*/ 234 w 326"/>
              <a:gd name="T11" fmla="*/ 247 h 326"/>
              <a:gd name="T12" fmla="*/ 220 w 326"/>
              <a:gd name="T13" fmla="*/ 261 h 326"/>
              <a:gd name="T14" fmla="*/ 81 w 326"/>
              <a:gd name="T15" fmla="*/ 261 h 326"/>
              <a:gd name="T16" fmla="*/ 66 w 326"/>
              <a:gd name="T17" fmla="*/ 247 h 326"/>
              <a:gd name="T18" fmla="*/ 66 w 326"/>
              <a:gd name="T19" fmla="*/ 135 h 326"/>
              <a:gd name="T20" fmla="*/ 81 w 326"/>
              <a:gd name="T21" fmla="*/ 120 h 326"/>
              <a:gd name="T22" fmla="*/ 161 w 326"/>
              <a:gd name="T23" fmla="*/ 120 h 326"/>
              <a:gd name="T24" fmla="*/ 165 w 326"/>
              <a:gd name="T25" fmla="*/ 134 h 326"/>
              <a:gd name="T26" fmla="*/ 78 w 326"/>
              <a:gd name="T27" fmla="*/ 134 h 326"/>
              <a:gd name="T28" fmla="*/ 78 w 326"/>
              <a:gd name="T29" fmla="*/ 247 h 326"/>
              <a:gd name="T30" fmla="*/ 222 w 326"/>
              <a:gd name="T31" fmla="*/ 247 h 326"/>
              <a:gd name="T32" fmla="*/ 222 w 326"/>
              <a:gd name="T33" fmla="*/ 164 h 326"/>
              <a:gd name="T34" fmla="*/ 234 w 326"/>
              <a:gd name="T35" fmla="*/ 161 h 326"/>
              <a:gd name="T36" fmla="*/ 234 w 326"/>
              <a:gd name="T37" fmla="*/ 247 h 326"/>
              <a:gd name="T38" fmla="*/ 162 w 326"/>
              <a:gd name="T39" fmla="*/ 183 h 326"/>
              <a:gd name="T40" fmla="*/ 162 w 326"/>
              <a:gd name="T41" fmla="*/ 235 h 326"/>
              <a:gd name="T42" fmla="*/ 138 w 326"/>
              <a:gd name="T43" fmla="*/ 235 h 326"/>
              <a:gd name="T44" fmla="*/ 138 w 326"/>
              <a:gd name="T45" fmla="*/ 183 h 326"/>
              <a:gd name="T46" fmla="*/ 162 w 326"/>
              <a:gd name="T47" fmla="*/ 183 h 326"/>
              <a:gd name="T48" fmla="*/ 126 w 326"/>
              <a:gd name="T49" fmla="*/ 201 h 326"/>
              <a:gd name="T50" fmla="*/ 126 w 326"/>
              <a:gd name="T51" fmla="*/ 235 h 326"/>
              <a:gd name="T52" fmla="*/ 102 w 326"/>
              <a:gd name="T53" fmla="*/ 235 h 326"/>
              <a:gd name="T54" fmla="*/ 102 w 326"/>
              <a:gd name="T55" fmla="*/ 201 h 326"/>
              <a:gd name="T56" fmla="*/ 126 w 326"/>
              <a:gd name="T57" fmla="*/ 201 h 326"/>
              <a:gd name="T58" fmla="*/ 175 w 326"/>
              <a:gd name="T59" fmla="*/ 235 h 326"/>
              <a:gd name="T60" fmla="*/ 175 w 326"/>
              <a:gd name="T61" fmla="*/ 165 h 326"/>
              <a:gd name="T62" fmla="*/ 199 w 326"/>
              <a:gd name="T63" fmla="*/ 165 h 326"/>
              <a:gd name="T64" fmla="*/ 199 w 326"/>
              <a:gd name="T65" fmla="*/ 235 h 326"/>
              <a:gd name="T66" fmla="*/ 175 w 326"/>
              <a:gd name="T67" fmla="*/ 235 h 326"/>
              <a:gd name="T68" fmla="*/ 214 w 326"/>
              <a:gd name="T69" fmla="*/ 156 h 326"/>
              <a:gd name="T70" fmla="*/ 190 w 326"/>
              <a:gd name="T71" fmla="*/ 149 h 326"/>
              <a:gd name="T72" fmla="*/ 169 w 326"/>
              <a:gd name="T73" fmla="*/ 164 h 326"/>
              <a:gd name="T74" fmla="*/ 179 w 326"/>
              <a:gd name="T75" fmla="*/ 138 h 326"/>
              <a:gd name="T76" fmla="*/ 169 w 326"/>
              <a:gd name="T77" fmla="*/ 110 h 326"/>
              <a:gd name="T78" fmla="*/ 214 w 326"/>
              <a:gd name="T79" fmla="*/ 65 h 326"/>
              <a:gd name="T80" fmla="*/ 260 w 326"/>
              <a:gd name="T81" fmla="*/ 110 h 326"/>
              <a:gd name="T82" fmla="*/ 214 w 326"/>
              <a:gd name="T83" fmla="*/ 15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26">
                <a:moveTo>
                  <a:pt x="163" y="0"/>
                </a:moveTo>
                <a:cubicBezTo>
                  <a:pt x="74" y="0"/>
                  <a:pt x="0" y="73"/>
                  <a:pt x="0" y="163"/>
                </a:cubicBezTo>
                <a:cubicBezTo>
                  <a:pt x="0" y="252"/>
                  <a:pt x="74" y="326"/>
                  <a:pt x="163" y="326"/>
                </a:cubicBezTo>
                <a:cubicBezTo>
                  <a:pt x="253" y="326"/>
                  <a:pt x="326" y="252"/>
                  <a:pt x="326" y="163"/>
                </a:cubicBezTo>
                <a:cubicBezTo>
                  <a:pt x="326" y="73"/>
                  <a:pt x="253" y="0"/>
                  <a:pt x="163" y="0"/>
                </a:cubicBezTo>
                <a:close/>
                <a:moveTo>
                  <a:pt x="234" y="247"/>
                </a:moveTo>
                <a:cubicBezTo>
                  <a:pt x="234" y="254"/>
                  <a:pt x="228" y="261"/>
                  <a:pt x="220" y="261"/>
                </a:cubicBezTo>
                <a:cubicBezTo>
                  <a:pt x="81" y="261"/>
                  <a:pt x="81" y="261"/>
                  <a:pt x="81" y="261"/>
                </a:cubicBezTo>
                <a:cubicBezTo>
                  <a:pt x="73" y="261"/>
                  <a:pt x="66" y="254"/>
                  <a:pt x="66" y="247"/>
                </a:cubicBezTo>
                <a:cubicBezTo>
                  <a:pt x="66" y="135"/>
                  <a:pt x="66" y="135"/>
                  <a:pt x="66" y="135"/>
                </a:cubicBezTo>
                <a:cubicBezTo>
                  <a:pt x="66" y="127"/>
                  <a:pt x="73" y="120"/>
                  <a:pt x="81" y="120"/>
                </a:cubicBezTo>
                <a:cubicBezTo>
                  <a:pt x="161" y="120"/>
                  <a:pt x="161" y="120"/>
                  <a:pt x="161" y="120"/>
                </a:cubicBezTo>
                <a:cubicBezTo>
                  <a:pt x="162" y="125"/>
                  <a:pt x="163" y="129"/>
                  <a:pt x="165" y="134"/>
                </a:cubicBezTo>
                <a:cubicBezTo>
                  <a:pt x="78" y="134"/>
                  <a:pt x="78" y="134"/>
                  <a:pt x="78" y="134"/>
                </a:cubicBezTo>
                <a:cubicBezTo>
                  <a:pt x="78" y="247"/>
                  <a:pt x="78" y="247"/>
                  <a:pt x="78" y="247"/>
                </a:cubicBezTo>
                <a:cubicBezTo>
                  <a:pt x="222" y="247"/>
                  <a:pt x="222" y="247"/>
                  <a:pt x="222" y="247"/>
                </a:cubicBezTo>
                <a:cubicBezTo>
                  <a:pt x="222" y="164"/>
                  <a:pt x="222" y="164"/>
                  <a:pt x="222" y="164"/>
                </a:cubicBezTo>
                <a:cubicBezTo>
                  <a:pt x="227" y="163"/>
                  <a:pt x="231" y="162"/>
                  <a:pt x="234" y="161"/>
                </a:cubicBezTo>
                <a:lnTo>
                  <a:pt x="234" y="247"/>
                </a:lnTo>
                <a:close/>
                <a:moveTo>
                  <a:pt x="162" y="183"/>
                </a:moveTo>
                <a:cubicBezTo>
                  <a:pt x="162" y="235"/>
                  <a:pt x="162" y="235"/>
                  <a:pt x="162" y="235"/>
                </a:cubicBezTo>
                <a:cubicBezTo>
                  <a:pt x="138" y="235"/>
                  <a:pt x="138" y="235"/>
                  <a:pt x="138" y="235"/>
                </a:cubicBezTo>
                <a:cubicBezTo>
                  <a:pt x="138" y="183"/>
                  <a:pt x="138" y="183"/>
                  <a:pt x="138" y="183"/>
                </a:cubicBezTo>
                <a:lnTo>
                  <a:pt x="162" y="183"/>
                </a:lnTo>
                <a:close/>
                <a:moveTo>
                  <a:pt x="126" y="201"/>
                </a:moveTo>
                <a:cubicBezTo>
                  <a:pt x="126" y="235"/>
                  <a:pt x="126" y="235"/>
                  <a:pt x="126" y="235"/>
                </a:cubicBezTo>
                <a:cubicBezTo>
                  <a:pt x="102" y="235"/>
                  <a:pt x="102" y="235"/>
                  <a:pt x="102" y="235"/>
                </a:cubicBezTo>
                <a:cubicBezTo>
                  <a:pt x="102" y="201"/>
                  <a:pt x="102" y="201"/>
                  <a:pt x="102" y="201"/>
                </a:cubicBezTo>
                <a:lnTo>
                  <a:pt x="126" y="201"/>
                </a:lnTo>
                <a:close/>
                <a:moveTo>
                  <a:pt x="175" y="235"/>
                </a:moveTo>
                <a:cubicBezTo>
                  <a:pt x="175" y="165"/>
                  <a:pt x="175" y="165"/>
                  <a:pt x="175" y="165"/>
                </a:cubicBezTo>
                <a:cubicBezTo>
                  <a:pt x="199" y="165"/>
                  <a:pt x="199" y="165"/>
                  <a:pt x="199" y="165"/>
                </a:cubicBezTo>
                <a:cubicBezTo>
                  <a:pt x="199" y="235"/>
                  <a:pt x="199" y="235"/>
                  <a:pt x="199" y="235"/>
                </a:cubicBezTo>
                <a:lnTo>
                  <a:pt x="175" y="235"/>
                </a:lnTo>
                <a:close/>
                <a:moveTo>
                  <a:pt x="214" y="156"/>
                </a:moveTo>
                <a:cubicBezTo>
                  <a:pt x="205" y="156"/>
                  <a:pt x="197" y="153"/>
                  <a:pt x="190" y="149"/>
                </a:cubicBezTo>
                <a:cubicBezTo>
                  <a:pt x="169" y="164"/>
                  <a:pt x="169" y="164"/>
                  <a:pt x="169" y="164"/>
                </a:cubicBezTo>
                <a:cubicBezTo>
                  <a:pt x="179" y="138"/>
                  <a:pt x="179" y="138"/>
                  <a:pt x="179" y="138"/>
                </a:cubicBezTo>
                <a:cubicBezTo>
                  <a:pt x="172" y="131"/>
                  <a:pt x="169" y="121"/>
                  <a:pt x="169" y="110"/>
                </a:cubicBezTo>
                <a:cubicBezTo>
                  <a:pt x="169" y="85"/>
                  <a:pt x="189" y="65"/>
                  <a:pt x="214" y="65"/>
                </a:cubicBezTo>
                <a:cubicBezTo>
                  <a:pt x="240" y="65"/>
                  <a:pt x="260" y="85"/>
                  <a:pt x="260" y="110"/>
                </a:cubicBezTo>
                <a:cubicBezTo>
                  <a:pt x="260" y="136"/>
                  <a:pt x="240" y="156"/>
                  <a:pt x="214" y="156"/>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pPr algn="r" rtl="1"/>
            <a:endParaRPr lang="en-US" dirty="0">
              <a:latin typeface="DIN Next LT Arabic Light" panose="020B0303020203050203" pitchFamily="34" charset="-78"/>
              <a:cs typeface="DIN Next LT Arabic Light" panose="020B0303020203050203" pitchFamily="34" charset="-78"/>
            </a:endParaRPr>
          </a:p>
        </p:txBody>
      </p:sp>
      <p:sp>
        <p:nvSpPr>
          <p:cNvPr id="19" name="Freeform 36"/>
          <p:cNvSpPr>
            <a:spLocks noEditPoints="1"/>
          </p:cNvSpPr>
          <p:nvPr/>
        </p:nvSpPr>
        <p:spPr bwMode="auto">
          <a:xfrm>
            <a:off x="374163" y="661154"/>
            <a:ext cx="809117" cy="810167"/>
          </a:xfrm>
          <a:custGeom>
            <a:avLst/>
            <a:gdLst>
              <a:gd name="T0" fmla="*/ 106 w 326"/>
              <a:gd name="T1" fmla="*/ 86 h 326"/>
              <a:gd name="T2" fmla="*/ 101 w 326"/>
              <a:gd name="T3" fmla="*/ 90 h 326"/>
              <a:gd name="T4" fmla="*/ 97 w 326"/>
              <a:gd name="T5" fmla="*/ 86 h 326"/>
              <a:gd name="T6" fmla="*/ 101 w 326"/>
              <a:gd name="T7" fmla="*/ 82 h 326"/>
              <a:gd name="T8" fmla="*/ 106 w 326"/>
              <a:gd name="T9" fmla="*/ 86 h 326"/>
              <a:gd name="T10" fmla="*/ 86 w 326"/>
              <a:gd name="T11" fmla="*/ 82 h 326"/>
              <a:gd name="T12" fmla="*/ 82 w 326"/>
              <a:gd name="T13" fmla="*/ 86 h 326"/>
              <a:gd name="T14" fmla="*/ 86 w 326"/>
              <a:gd name="T15" fmla="*/ 90 h 326"/>
              <a:gd name="T16" fmla="*/ 91 w 326"/>
              <a:gd name="T17" fmla="*/ 86 h 326"/>
              <a:gd name="T18" fmla="*/ 86 w 326"/>
              <a:gd name="T19" fmla="*/ 82 h 326"/>
              <a:gd name="T20" fmla="*/ 116 w 326"/>
              <a:gd name="T21" fmla="*/ 82 h 326"/>
              <a:gd name="T22" fmla="*/ 112 w 326"/>
              <a:gd name="T23" fmla="*/ 86 h 326"/>
              <a:gd name="T24" fmla="*/ 116 w 326"/>
              <a:gd name="T25" fmla="*/ 90 h 326"/>
              <a:gd name="T26" fmla="*/ 121 w 326"/>
              <a:gd name="T27" fmla="*/ 86 h 326"/>
              <a:gd name="T28" fmla="*/ 116 w 326"/>
              <a:gd name="T29" fmla="*/ 82 h 326"/>
              <a:gd name="T30" fmla="*/ 326 w 326"/>
              <a:gd name="T31" fmla="*/ 163 h 326"/>
              <a:gd name="T32" fmla="*/ 163 w 326"/>
              <a:gd name="T33" fmla="*/ 326 h 326"/>
              <a:gd name="T34" fmla="*/ 0 w 326"/>
              <a:gd name="T35" fmla="*/ 163 h 326"/>
              <a:gd name="T36" fmla="*/ 163 w 326"/>
              <a:gd name="T37" fmla="*/ 0 h 326"/>
              <a:gd name="T38" fmla="*/ 326 w 326"/>
              <a:gd name="T39" fmla="*/ 163 h 326"/>
              <a:gd name="T40" fmla="*/ 200 w 326"/>
              <a:gd name="T41" fmla="*/ 209 h 326"/>
              <a:gd name="T42" fmla="*/ 205 w 326"/>
              <a:gd name="T43" fmla="*/ 172 h 326"/>
              <a:gd name="T44" fmla="*/ 181 w 326"/>
              <a:gd name="T45" fmla="*/ 167 h 326"/>
              <a:gd name="T46" fmla="*/ 163 w 326"/>
              <a:gd name="T47" fmla="*/ 163 h 326"/>
              <a:gd name="T48" fmla="*/ 145 w 326"/>
              <a:gd name="T49" fmla="*/ 167 h 326"/>
              <a:gd name="T50" fmla="*/ 121 w 326"/>
              <a:gd name="T51" fmla="*/ 172 h 326"/>
              <a:gd name="T52" fmla="*/ 125 w 326"/>
              <a:gd name="T53" fmla="*/ 209 h 326"/>
              <a:gd name="T54" fmla="*/ 136 w 326"/>
              <a:gd name="T55" fmla="*/ 226 h 326"/>
              <a:gd name="T56" fmla="*/ 136 w 326"/>
              <a:gd name="T57" fmla="*/ 248 h 326"/>
              <a:gd name="T58" fmla="*/ 163 w 326"/>
              <a:gd name="T59" fmla="*/ 251 h 326"/>
              <a:gd name="T60" fmla="*/ 190 w 326"/>
              <a:gd name="T61" fmla="*/ 248 h 326"/>
              <a:gd name="T62" fmla="*/ 190 w 326"/>
              <a:gd name="T63" fmla="*/ 226 h 326"/>
              <a:gd name="T64" fmla="*/ 200 w 326"/>
              <a:gd name="T65" fmla="*/ 209 h 326"/>
              <a:gd name="T66" fmla="*/ 163 w 326"/>
              <a:gd name="T67" fmla="*/ 160 h 326"/>
              <a:gd name="T68" fmla="*/ 186 w 326"/>
              <a:gd name="T69" fmla="*/ 137 h 326"/>
              <a:gd name="T70" fmla="*/ 163 w 326"/>
              <a:gd name="T71" fmla="*/ 114 h 326"/>
              <a:gd name="T72" fmla="*/ 140 w 326"/>
              <a:gd name="T73" fmla="*/ 137 h 326"/>
              <a:gd name="T74" fmla="*/ 163 w 326"/>
              <a:gd name="T75" fmla="*/ 160 h 326"/>
              <a:gd name="T76" fmla="*/ 262 w 326"/>
              <a:gd name="T77" fmla="*/ 88 h 326"/>
              <a:gd name="T78" fmla="*/ 248 w 326"/>
              <a:gd name="T79" fmla="*/ 74 h 326"/>
              <a:gd name="T80" fmla="*/ 79 w 326"/>
              <a:gd name="T81" fmla="*/ 74 h 326"/>
              <a:gd name="T82" fmla="*/ 64 w 326"/>
              <a:gd name="T83" fmla="*/ 88 h 326"/>
              <a:gd name="T84" fmla="*/ 64 w 326"/>
              <a:gd name="T85" fmla="*/ 206 h 326"/>
              <a:gd name="T86" fmla="*/ 79 w 326"/>
              <a:gd name="T87" fmla="*/ 220 h 326"/>
              <a:gd name="T88" fmla="*/ 124 w 326"/>
              <a:gd name="T89" fmla="*/ 220 h 326"/>
              <a:gd name="T90" fmla="*/ 118 w 326"/>
              <a:gd name="T91" fmla="*/ 211 h 326"/>
              <a:gd name="T92" fmla="*/ 118 w 326"/>
              <a:gd name="T93" fmla="*/ 211 h 326"/>
              <a:gd name="T94" fmla="*/ 116 w 326"/>
              <a:gd name="T95" fmla="*/ 199 h 326"/>
              <a:gd name="T96" fmla="*/ 76 w 326"/>
              <a:gd name="T97" fmla="*/ 199 h 326"/>
              <a:gd name="T98" fmla="*/ 76 w 326"/>
              <a:gd name="T99" fmla="*/ 94 h 326"/>
              <a:gd name="T100" fmla="*/ 250 w 326"/>
              <a:gd name="T101" fmla="*/ 94 h 326"/>
              <a:gd name="T102" fmla="*/ 250 w 326"/>
              <a:gd name="T103" fmla="*/ 199 h 326"/>
              <a:gd name="T104" fmla="*/ 211 w 326"/>
              <a:gd name="T105" fmla="*/ 199 h 326"/>
              <a:gd name="T106" fmla="*/ 208 w 326"/>
              <a:gd name="T107" fmla="*/ 211 h 326"/>
              <a:gd name="T108" fmla="*/ 202 w 326"/>
              <a:gd name="T109" fmla="*/ 220 h 326"/>
              <a:gd name="T110" fmla="*/ 248 w 326"/>
              <a:gd name="T111" fmla="*/ 220 h 326"/>
              <a:gd name="T112" fmla="*/ 262 w 326"/>
              <a:gd name="T113" fmla="*/ 206 h 326"/>
              <a:gd name="T114" fmla="*/ 262 w 326"/>
              <a:gd name="T115" fmla="*/ 8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6" h="326">
                <a:moveTo>
                  <a:pt x="106" y="86"/>
                </a:moveTo>
                <a:cubicBezTo>
                  <a:pt x="106" y="88"/>
                  <a:pt x="104" y="90"/>
                  <a:pt x="101" y="90"/>
                </a:cubicBezTo>
                <a:cubicBezTo>
                  <a:pt x="99" y="90"/>
                  <a:pt x="97" y="88"/>
                  <a:pt x="97" y="86"/>
                </a:cubicBezTo>
                <a:cubicBezTo>
                  <a:pt x="97" y="84"/>
                  <a:pt x="99" y="82"/>
                  <a:pt x="101" y="82"/>
                </a:cubicBezTo>
                <a:cubicBezTo>
                  <a:pt x="104" y="82"/>
                  <a:pt x="106" y="84"/>
                  <a:pt x="106" y="86"/>
                </a:cubicBezTo>
                <a:close/>
                <a:moveTo>
                  <a:pt x="86" y="82"/>
                </a:moveTo>
                <a:cubicBezTo>
                  <a:pt x="84" y="82"/>
                  <a:pt x="82" y="84"/>
                  <a:pt x="82" y="86"/>
                </a:cubicBezTo>
                <a:cubicBezTo>
                  <a:pt x="82" y="88"/>
                  <a:pt x="84" y="90"/>
                  <a:pt x="86" y="90"/>
                </a:cubicBezTo>
                <a:cubicBezTo>
                  <a:pt x="89" y="90"/>
                  <a:pt x="91" y="88"/>
                  <a:pt x="91" y="86"/>
                </a:cubicBezTo>
                <a:cubicBezTo>
                  <a:pt x="91" y="84"/>
                  <a:pt x="89" y="82"/>
                  <a:pt x="86" y="82"/>
                </a:cubicBezTo>
                <a:close/>
                <a:moveTo>
                  <a:pt x="116" y="82"/>
                </a:moveTo>
                <a:cubicBezTo>
                  <a:pt x="114" y="82"/>
                  <a:pt x="112" y="84"/>
                  <a:pt x="112" y="86"/>
                </a:cubicBezTo>
                <a:cubicBezTo>
                  <a:pt x="112" y="88"/>
                  <a:pt x="114" y="90"/>
                  <a:pt x="116" y="90"/>
                </a:cubicBezTo>
                <a:cubicBezTo>
                  <a:pt x="119" y="90"/>
                  <a:pt x="121" y="88"/>
                  <a:pt x="121" y="86"/>
                </a:cubicBezTo>
                <a:cubicBezTo>
                  <a:pt x="121" y="84"/>
                  <a:pt x="119" y="82"/>
                  <a:pt x="116" y="82"/>
                </a:cubicBezTo>
                <a:close/>
                <a:moveTo>
                  <a:pt x="326" y="163"/>
                </a:moveTo>
                <a:cubicBezTo>
                  <a:pt x="326" y="252"/>
                  <a:pt x="253" y="326"/>
                  <a:pt x="163" y="326"/>
                </a:cubicBezTo>
                <a:cubicBezTo>
                  <a:pt x="74" y="326"/>
                  <a:pt x="0" y="252"/>
                  <a:pt x="0" y="163"/>
                </a:cubicBezTo>
                <a:cubicBezTo>
                  <a:pt x="0" y="73"/>
                  <a:pt x="74" y="0"/>
                  <a:pt x="163" y="0"/>
                </a:cubicBezTo>
                <a:cubicBezTo>
                  <a:pt x="253" y="0"/>
                  <a:pt x="326" y="73"/>
                  <a:pt x="326" y="163"/>
                </a:cubicBezTo>
                <a:close/>
                <a:moveTo>
                  <a:pt x="200" y="209"/>
                </a:moveTo>
                <a:cubicBezTo>
                  <a:pt x="203" y="202"/>
                  <a:pt x="205" y="172"/>
                  <a:pt x="205" y="172"/>
                </a:cubicBezTo>
                <a:cubicBezTo>
                  <a:pt x="205" y="172"/>
                  <a:pt x="197" y="169"/>
                  <a:pt x="181" y="167"/>
                </a:cubicBezTo>
                <a:cubicBezTo>
                  <a:pt x="178" y="167"/>
                  <a:pt x="172" y="163"/>
                  <a:pt x="163" y="163"/>
                </a:cubicBezTo>
                <a:cubicBezTo>
                  <a:pt x="155" y="163"/>
                  <a:pt x="148" y="167"/>
                  <a:pt x="145" y="167"/>
                </a:cubicBezTo>
                <a:cubicBezTo>
                  <a:pt x="129" y="169"/>
                  <a:pt x="121" y="172"/>
                  <a:pt x="121" y="172"/>
                </a:cubicBezTo>
                <a:cubicBezTo>
                  <a:pt x="121" y="172"/>
                  <a:pt x="124" y="202"/>
                  <a:pt x="125" y="209"/>
                </a:cubicBezTo>
                <a:cubicBezTo>
                  <a:pt x="128" y="215"/>
                  <a:pt x="136" y="219"/>
                  <a:pt x="136" y="226"/>
                </a:cubicBezTo>
                <a:cubicBezTo>
                  <a:pt x="136" y="248"/>
                  <a:pt x="136" y="248"/>
                  <a:pt x="136" y="248"/>
                </a:cubicBezTo>
                <a:cubicBezTo>
                  <a:pt x="136" y="248"/>
                  <a:pt x="149" y="251"/>
                  <a:pt x="163" y="251"/>
                </a:cubicBezTo>
                <a:cubicBezTo>
                  <a:pt x="177" y="251"/>
                  <a:pt x="190" y="248"/>
                  <a:pt x="190" y="248"/>
                </a:cubicBezTo>
                <a:cubicBezTo>
                  <a:pt x="190" y="226"/>
                  <a:pt x="190" y="226"/>
                  <a:pt x="190" y="226"/>
                </a:cubicBezTo>
                <a:cubicBezTo>
                  <a:pt x="190" y="219"/>
                  <a:pt x="198" y="215"/>
                  <a:pt x="200" y="209"/>
                </a:cubicBezTo>
                <a:close/>
                <a:moveTo>
                  <a:pt x="163" y="160"/>
                </a:moveTo>
                <a:cubicBezTo>
                  <a:pt x="176" y="160"/>
                  <a:pt x="186" y="150"/>
                  <a:pt x="186" y="137"/>
                </a:cubicBezTo>
                <a:cubicBezTo>
                  <a:pt x="186" y="125"/>
                  <a:pt x="176" y="114"/>
                  <a:pt x="163" y="114"/>
                </a:cubicBezTo>
                <a:cubicBezTo>
                  <a:pt x="150" y="114"/>
                  <a:pt x="140" y="125"/>
                  <a:pt x="140" y="137"/>
                </a:cubicBezTo>
                <a:cubicBezTo>
                  <a:pt x="140" y="150"/>
                  <a:pt x="150" y="160"/>
                  <a:pt x="163" y="160"/>
                </a:cubicBezTo>
                <a:close/>
                <a:moveTo>
                  <a:pt x="262" y="88"/>
                </a:moveTo>
                <a:cubicBezTo>
                  <a:pt x="262" y="81"/>
                  <a:pt x="256" y="74"/>
                  <a:pt x="248" y="74"/>
                </a:cubicBezTo>
                <a:cubicBezTo>
                  <a:pt x="79" y="74"/>
                  <a:pt x="79" y="74"/>
                  <a:pt x="79" y="74"/>
                </a:cubicBezTo>
                <a:cubicBezTo>
                  <a:pt x="71" y="74"/>
                  <a:pt x="64" y="81"/>
                  <a:pt x="64" y="88"/>
                </a:cubicBezTo>
                <a:cubicBezTo>
                  <a:pt x="64" y="206"/>
                  <a:pt x="64" y="206"/>
                  <a:pt x="64" y="206"/>
                </a:cubicBezTo>
                <a:cubicBezTo>
                  <a:pt x="64" y="214"/>
                  <a:pt x="71" y="220"/>
                  <a:pt x="79" y="220"/>
                </a:cubicBezTo>
                <a:cubicBezTo>
                  <a:pt x="124" y="220"/>
                  <a:pt x="124" y="220"/>
                  <a:pt x="124" y="220"/>
                </a:cubicBezTo>
                <a:cubicBezTo>
                  <a:pt x="121" y="218"/>
                  <a:pt x="119" y="215"/>
                  <a:pt x="118" y="211"/>
                </a:cubicBezTo>
                <a:cubicBezTo>
                  <a:pt x="118" y="211"/>
                  <a:pt x="118" y="211"/>
                  <a:pt x="118" y="211"/>
                </a:cubicBezTo>
                <a:cubicBezTo>
                  <a:pt x="117" y="208"/>
                  <a:pt x="116" y="204"/>
                  <a:pt x="116" y="199"/>
                </a:cubicBezTo>
                <a:cubicBezTo>
                  <a:pt x="76" y="199"/>
                  <a:pt x="76" y="199"/>
                  <a:pt x="76" y="199"/>
                </a:cubicBezTo>
                <a:cubicBezTo>
                  <a:pt x="76" y="94"/>
                  <a:pt x="76" y="94"/>
                  <a:pt x="76" y="94"/>
                </a:cubicBezTo>
                <a:cubicBezTo>
                  <a:pt x="250" y="94"/>
                  <a:pt x="250" y="94"/>
                  <a:pt x="250" y="94"/>
                </a:cubicBezTo>
                <a:cubicBezTo>
                  <a:pt x="250" y="199"/>
                  <a:pt x="250" y="199"/>
                  <a:pt x="250" y="199"/>
                </a:cubicBezTo>
                <a:cubicBezTo>
                  <a:pt x="211" y="199"/>
                  <a:pt x="211" y="199"/>
                  <a:pt x="211" y="199"/>
                </a:cubicBezTo>
                <a:cubicBezTo>
                  <a:pt x="210" y="204"/>
                  <a:pt x="209" y="209"/>
                  <a:pt x="208" y="211"/>
                </a:cubicBezTo>
                <a:cubicBezTo>
                  <a:pt x="207" y="215"/>
                  <a:pt x="204" y="218"/>
                  <a:pt x="202" y="220"/>
                </a:cubicBezTo>
                <a:cubicBezTo>
                  <a:pt x="248" y="220"/>
                  <a:pt x="248" y="220"/>
                  <a:pt x="248" y="220"/>
                </a:cubicBezTo>
                <a:cubicBezTo>
                  <a:pt x="256" y="220"/>
                  <a:pt x="262" y="214"/>
                  <a:pt x="262" y="206"/>
                </a:cubicBezTo>
                <a:lnTo>
                  <a:pt x="262" y="88"/>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pPr algn="r" rtl="1"/>
            <a:endParaRPr lang="en-US" dirty="0">
              <a:latin typeface="DIN Next LT Arabic Light" panose="020B0303020203050203" pitchFamily="34" charset="-78"/>
              <a:cs typeface="DIN Next LT Arabic Light" panose="020B0303020203050203" pitchFamily="34" charset="-78"/>
            </a:endParaRPr>
          </a:p>
        </p:txBody>
      </p:sp>
      <p:sp>
        <p:nvSpPr>
          <p:cNvPr id="21" name="Rectangle 4">
            <a:extLst>
              <a:ext uri="{FF2B5EF4-FFF2-40B4-BE49-F238E27FC236}">
                <a16:creationId xmlns:a16="http://schemas.microsoft.com/office/drawing/2014/main" id="{C81171A6-5146-4B9E-AFA6-FAB623B6AC82}"/>
              </a:ext>
            </a:extLst>
          </p:cNvPr>
          <p:cNvSpPr/>
          <p:nvPr/>
        </p:nvSpPr>
        <p:spPr>
          <a:xfrm>
            <a:off x="797138" y="465811"/>
            <a:ext cx="6473959" cy="4871590"/>
          </a:xfrm>
          <a:prstGeom prst="rect">
            <a:avLst/>
          </a:prstGeom>
        </p:spPr>
        <p:txBody>
          <a:bodyPr wrap="square">
            <a:spAutoFit/>
          </a:bodyPr>
          <a:lstStyle/>
          <a:p>
            <a:pPr algn="r">
              <a:lnSpc>
                <a:spcPct val="115000"/>
              </a:lnSpc>
              <a:spcAft>
                <a:spcPts val="1000"/>
              </a:spcAft>
            </a:pPr>
            <a:r>
              <a:rPr lang="ar-YE" sz="2000" b="1" dirty="0">
                <a:effectLst/>
                <a:latin typeface="Calibri" panose="020F0502020204030204" pitchFamily="34" charset="0"/>
                <a:ea typeface="Calibri" panose="020F0502020204030204" pitchFamily="34" charset="0"/>
                <a:cs typeface="Arial" panose="020B0604020202020204" pitchFamily="34" charset="0"/>
              </a:rPr>
              <a:t>الفصل الثالث يتكون من              </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جمع البيانات وتحليل التطبيق</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المتطلبات الوظيفية والغير وظيفية</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rtl="1">
              <a:lnSpc>
                <a:spcPct val="115000"/>
              </a:lnSpc>
              <a:spcAft>
                <a:spcPts val="1000"/>
              </a:spcAft>
              <a:buFont typeface="Symbol" panose="05050102010706020507" pitchFamily="18" charset="2"/>
              <a:buChar char=""/>
            </a:pPr>
            <a:r>
              <a:rPr lang="ar-YE" sz="1800" b="1" dirty="0">
                <a:effectLst/>
                <a:latin typeface="Calibri" panose="020F0502020204030204" pitchFamily="34" charset="0"/>
                <a:ea typeface="Calibri" panose="020F0502020204030204" pitchFamily="34" charset="0"/>
                <a:cs typeface="Arial" panose="020B0604020202020204" pitchFamily="34" charset="0"/>
              </a:rPr>
              <a:t>التحليل باستخدام مخطط </a:t>
            </a:r>
            <a:r>
              <a:rPr lang="en-US" sz="1800" b="1" dirty="0">
                <a:effectLst/>
                <a:latin typeface="Arial" panose="020B0604020202020204" pitchFamily="34" charset="0"/>
                <a:ea typeface="Calibri" panose="020F0502020204030204" pitchFamily="34" charset="0"/>
                <a:cs typeface="Arial" panose="020B0604020202020204" pitchFamily="34" charset="0"/>
              </a:rPr>
              <a:t>UML</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sz="2000" b="1" dirty="0">
                <a:effectLst/>
                <a:latin typeface="Calibri" panose="020F0502020204030204" pitchFamily="34" charset="0"/>
                <a:ea typeface="Calibri" panose="020F0502020204030204" pitchFamily="34" charset="0"/>
                <a:cs typeface="Arial" panose="020B0604020202020204" pitchFamily="34" charset="0"/>
              </a:rPr>
              <a:t>الفصل الرابع يتكون من</a:t>
            </a:r>
            <a:r>
              <a:rPr lang="ar-YE"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pPr>
            <a:r>
              <a:rPr lang="ar-YE" sz="1800" b="1" dirty="0">
                <a:effectLst/>
                <a:latin typeface="Calibri" panose="020F0502020204030204" pitchFamily="34" charset="0"/>
                <a:ea typeface="Calibri" panose="020F0502020204030204" pitchFamily="34" charset="0"/>
                <a:cs typeface="Arial" panose="020B0604020202020204" pitchFamily="34" charset="0"/>
              </a:rPr>
              <a:t>تصميم (</a:t>
            </a:r>
            <a:r>
              <a:rPr lang="ar-SA" sz="1800" b="1" dirty="0">
                <a:effectLst/>
                <a:latin typeface="Calibri" panose="020F0502020204030204" pitchFamily="34" charset="0"/>
                <a:ea typeface="Calibri" panose="020F0502020204030204" pitchFamily="34" charset="0"/>
                <a:cs typeface="Arial" panose="020B0604020202020204" pitchFamily="34" charset="0"/>
              </a:rPr>
              <a:t>المقدمة ، </a:t>
            </a:r>
            <a:r>
              <a:rPr lang="ar-YE" sz="1800" b="1" dirty="0">
                <a:effectLst/>
                <a:latin typeface="Calibri" panose="020F0502020204030204" pitchFamily="34" charset="0"/>
                <a:ea typeface="Calibri" panose="020F0502020204030204" pitchFamily="34" charset="0"/>
                <a:cs typeface="Arial" panose="020B0604020202020204" pitchFamily="34" charset="0"/>
              </a:rPr>
              <a:t>مخطط </a:t>
            </a:r>
            <a:r>
              <a:rPr lang="en-US" sz="1800" b="1" dirty="0">
                <a:effectLst/>
                <a:latin typeface="Arial" panose="020B0604020202020204" pitchFamily="34" charset="0"/>
                <a:ea typeface="Calibri" panose="020F0502020204030204" pitchFamily="34" charset="0"/>
                <a:cs typeface="Arial" panose="020B0604020202020204" pitchFamily="34" charset="0"/>
              </a:rPr>
              <a:t>ERD</a:t>
            </a:r>
            <a:r>
              <a:rPr lang="ar-YE" sz="1800" b="1" dirty="0">
                <a:effectLst/>
                <a:latin typeface="Calibri" panose="020F0502020204030204" pitchFamily="34" charset="0"/>
                <a:ea typeface="Calibri" panose="020F0502020204030204" pitchFamily="34" charset="0"/>
                <a:cs typeface="Arial" panose="020B0604020202020204" pitchFamily="34" charset="0"/>
              </a:rPr>
              <a:t>، مخطط </a:t>
            </a:r>
            <a:r>
              <a:rPr lang="en-US" sz="1800" b="1" dirty="0">
                <a:effectLst/>
                <a:latin typeface="Arial" panose="020B0604020202020204" pitchFamily="34" charset="0"/>
                <a:ea typeface="Calibri" panose="020F0502020204030204" pitchFamily="34" charset="0"/>
                <a:cs typeface="Arial" panose="020B0604020202020204" pitchFamily="34" charset="0"/>
              </a:rPr>
              <a:t>ERM </a:t>
            </a:r>
            <a:r>
              <a:rPr lang="ar-YE" sz="1800" b="1" dirty="0">
                <a:effectLst/>
                <a:latin typeface="Arial" panose="020B0604020202020204" pitchFamily="34" charset="0"/>
                <a:ea typeface="Calibri" panose="020F0502020204030204" pitchFamily="34" charset="0"/>
                <a:cs typeface="Arial" panose="020B0604020202020204" pitchFamily="34" charset="0"/>
              </a:rPr>
              <a:t>، تصميم قاموس البيانات , الخوارزميات ، تصميم واجهات التطبيق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sz="2000" b="1" dirty="0">
                <a:effectLst/>
                <a:latin typeface="Calibri" panose="020F0502020204030204" pitchFamily="34" charset="0"/>
                <a:ea typeface="Calibri" panose="020F0502020204030204" pitchFamily="34" charset="0"/>
                <a:cs typeface="Arial" panose="020B0604020202020204" pitchFamily="34" charset="0"/>
              </a:rPr>
              <a:t>الفصل الخامس يتكون من</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sz="1800" b="1" dirty="0">
                <a:effectLst/>
                <a:latin typeface="Calibri" panose="020F0502020204030204" pitchFamily="34" charset="0"/>
                <a:ea typeface="Calibri" panose="020F0502020204030204" pitchFamily="34" charset="0"/>
                <a:cs typeface="Arial" panose="020B0604020202020204" pitchFamily="34" charset="0"/>
              </a:rPr>
              <a:t>(المقدمة، واجهات التطبيق)</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sz="2000" b="1" dirty="0">
                <a:effectLst/>
                <a:latin typeface="Calibri" panose="020F0502020204030204" pitchFamily="34" charset="0"/>
                <a:ea typeface="Calibri" panose="020F0502020204030204" pitchFamily="34" charset="0"/>
                <a:cs typeface="Arial" panose="020B0604020202020204" pitchFamily="34" charset="0"/>
              </a:rPr>
              <a:t>الفصل السادس يتكون من </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algn="r">
              <a:lnSpc>
                <a:spcPct val="115000"/>
              </a:lnSpc>
              <a:spcAft>
                <a:spcPts val="1000"/>
              </a:spcAft>
            </a:pPr>
            <a:r>
              <a:rPr lang="ar-YE" sz="1800" b="1" dirty="0">
                <a:effectLst/>
                <a:latin typeface="Calibri" panose="020F0502020204030204" pitchFamily="34" charset="0"/>
                <a:ea typeface="Calibri" panose="020F0502020204030204" pitchFamily="34" charset="0"/>
                <a:cs typeface="Arial" panose="020B0604020202020204" pitchFamily="34" charset="0"/>
              </a:rPr>
              <a:t>التوصيات والاستنتاجات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40283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عنصر نائب للصورة 11" descr="صورة تحتوي على داخلي, سرير, كوب, جالس&#10;&#10;تم إنشاء الوصف تلقائياً">
            <a:extLst>
              <a:ext uri="{FF2B5EF4-FFF2-40B4-BE49-F238E27FC236}">
                <a16:creationId xmlns:a16="http://schemas.microsoft.com/office/drawing/2014/main" id="{3BEFC667-93BA-4534-8035-8E0F45D358E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13" name="Rectangle 9">
            <a:extLst>
              <a:ext uri="{FF2B5EF4-FFF2-40B4-BE49-F238E27FC236}">
                <a16:creationId xmlns:a16="http://schemas.microsoft.com/office/drawing/2014/main" id="{C730CA87-51BE-4244-9E54-8AE4009516DF}"/>
              </a:ext>
            </a:extLst>
          </p:cNvPr>
          <p:cNvSpPr/>
          <p:nvPr/>
        </p:nvSpPr>
        <p:spPr>
          <a:xfrm>
            <a:off x="0" y="4665"/>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3" name="Isosceles Triangle 5"/>
          <p:cNvSpPr/>
          <p:nvPr/>
        </p:nvSpPr>
        <p:spPr>
          <a:xfrm rot="1800000">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4" name="Isosceles Triangle 5"/>
          <p:cNvSpPr/>
          <p:nvPr/>
        </p:nvSpPr>
        <p:spPr>
          <a:xfrm rot="19800000">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8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5" name="Isosceles Triangle 5"/>
          <p:cNvSpPr/>
          <p:nvPr/>
        </p:nvSpPr>
        <p:spPr>
          <a:xfrm>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7" name="TextBox 6"/>
          <p:cNvSpPr txBox="1"/>
          <p:nvPr/>
        </p:nvSpPr>
        <p:spPr>
          <a:xfrm>
            <a:off x="3632616" y="2274839"/>
            <a:ext cx="4926768" cy="2308324"/>
          </a:xfrm>
          <a:prstGeom prst="rect">
            <a:avLst/>
          </a:prstGeom>
          <a:noFill/>
        </p:spPr>
        <p:txBody>
          <a:bodyPr wrap="square" rtlCol="0" anchor="ctr">
            <a:spAutoFit/>
          </a:bodyPr>
          <a:lstStyle/>
          <a:p>
            <a:pPr algn="ctr" rtl="1"/>
            <a:r>
              <a:rPr lang="ar-YE" sz="7200" b="1" dirty="0">
                <a:solidFill>
                  <a:schemeClr val="bg1"/>
                </a:solidFill>
                <a:latin typeface="DIN Next LT Arabic Light" panose="020B0303020203050203" pitchFamily="34" charset="-78"/>
                <a:cs typeface="DIN Next LT Arabic Light" panose="020B0303020203050203" pitchFamily="34" charset="-78"/>
              </a:rPr>
              <a:t>الفصل</a:t>
            </a:r>
            <a:endParaRPr lang="ar-EG" sz="7200" b="1" dirty="0">
              <a:solidFill>
                <a:schemeClr val="bg1"/>
              </a:solidFill>
              <a:latin typeface="DIN Next LT Arabic Light" panose="020B0303020203050203" pitchFamily="34" charset="-78"/>
              <a:cs typeface="DIN Next LT Arabic Light" panose="020B0303020203050203" pitchFamily="34" charset="-78"/>
            </a:endParaRPr>
          </a:p>
          <a:p>
            <a:pPr algn="ctr" rtl="1"/>
            <a:r>
              <a:rPr lang="ar-YE" sz="7200" b="1" dirty="0">
                <a:solidFill>
                  <a:schemeClr val="bg1"/>
                </a:solidFill>
                <a:latin typeface="DIN Next LT Arabic Light" panose="020B0303020203050203" pitchFamily="34" charset="-78"/>
                <a:cs typeface="DIN Next LT Arabic Light" panose="020B0303020203050203" pitchFamily="34" charset="-78"/>
              </a:rPr>
              <a:t>الثاني</a:t>
            </a:r>
            <a:endParaRPr lang="en-ID" sz="7200" b="1" dirty="0">
              <a:solidFill>
                <a:schemeClr val="bg1"/>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87170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flipH="1">
            <a:off x="0" y="2381250"/>
            <a:ext cx="12192000" cy="4476751"/>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gradFill>
              <a:gsLst>
                <a:gs pos="70000">
                  <a:srgbClr val="FFF1F3"/>
                </a:gs>
                <a:gs pos="35000">
                  <a:srgbClr val="FFF5F6"/>
                </a:gs>
                <a:gs pos="0">
                  <a:schemeClr val="accent1">
                    <a:lumMod val="5000"/>
                    <a:lumOff val="9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8" name="TextBox 7"/>
          <p:cNvSpPr txBox="1"/>
          <p:nvPr/>
        </p:nvSpPr>
        <p:spPr>
          <a:xfrm>
            <a:off x="2380129" y="689742"/>
            <a:ext cx="5973624" cy="923330"/>
          </a:xfrm>
          <a:prstGeom prst="rect">
            <a:avLst/>
          </a:prstGeom>
          <a:noFill/>
        </p:spPr>
        <p:txBody>
          <a:bodyPr wrap="square" rtlCol="0" anchor="ctr">
            <a:spAutoFit/>
          </a:bodyPr>
          <a:lstStyle/>
          <a:p>
            <a:pPr algn="r" rtl="1"/>
            <a:r>
              <a:rPr lang="ar-YE" sz="5400" b="1" dirty="0">
                <a:latin typeface="DIN Next LT Arabic Light" panose="020B0303020203050203" pitchFamily="34" charset="-78"/>
                <a:cs typeface="DIN Next LT Arabic Light" panose="020B0303020203050203" pitchFamily="34" charset="-78"/>
              </a:rPr>
              <a:t>ملخص الدراسات</a:t>
            </a:r>
            <a:r>
              <a:rPr lang="ar-EG" sz="5400" b="1" dirty="0">
                <a:latin typeface="DIN Next LT Arabic Light" panose="020B0303020203050203" pitchFamily="34" charset="-78"/>
                <a:cs typeface="DIN Next LT Arabic Light" panose="020B0303020203050203" pitchFamily="34" charset="-78"/>
              </a:rPr>
              <a:t> </a:t>
            </a:r>
            <a:r>
              <a:rPr lang="ar-YE" sz="5400" b="1" dirty="0">
                <a:latin typeface="DIN Next LT Arabic Light" panose="020B0303020203050203" pitchFamily="34" charset="-78"/>
                <a:cs typeface="DIN Next LT Arabic Light" panose="020B0303020203050203" pitchFamily="34" charset="-78"/>
              </a:rPr>
              <a:t>السابقة</a:t>
            </a:r>
            <a:endParaRPr lang="en-ID" sz="5400" b="1" dirty="0">
              <a:latin typeface="DIN Next LT Arabic Light" panose="020B0303020203050203" pitchFamily="34" charset="-78"/>
              <a:cs typeface="DIN Next LT Arabic Light" panose="020B0303020203050203" pitchFamily="34" charset="-78"/>
            </a:endParaRPr>
          </a:p>
        </p:txBody>
      </p:sp>
      <p:sp>
        <p:nvSpPr>
          <p:cNvPr id="9" name="Rectangle 8"/>
          <p:cNvSpPr/>
          <p:nvPr/>
        </p:nvSpPr>
        <p:spPr>
          <a:xfrm>
            <a:off x="212912" y="1459182"/>
            <a:ext cx="11766176" cy="4707827"/>
          </a:xfrm>
          <a:prstGeom prst="rect">
            <a:avLst/>
          </a:prstGeom>
        </p:spPr>
        <p:txBody>
          <a:bodyPr wrap="square">
            <a:spAutoFit/>
          </a:bodyPr>
          <a:lstStyle/>
          <a:p>
            <a:pPr indent="457189" algn="r" rtl="1">
              <a:lnSpc>
                <a:spcPct val="115000"/>
              </a:lnSpc>
              <a:spcAft>
                <a:spcPts val="1000"/>
              </a:spcAft>
            </a:pPr>
            <a:r>
              <a:rPr lang="ar-YE" dirty="0">
                <a:latin typeface="Calibri" panose="020F0502020204030204" pitchFamily="34" charset="0"/>
                <a:ea typeface="Calibri" panose="020F0502020204030204" pitchFamily="34" charset="0"/>
                <a:cs typeface="Arial" panose="020B0604020202020204" pitchFamily="34" charset="0"/>
              </a:rPr>
              <a:t>وجدان من المواقع والتطبيقات التي ألهمتنا في الوصول لنيل فكرة مشروعنا</a:t>
            </a:r>
            <a:r>
              <a:rPr lang="en-US" dirty="0">
                <a:latin typeface="Calibri" panose="020F0502020204030204" pitchFamily="34" charset="0"/>
                <a:ea typeface="Calibri" panose="020F0502020204030204" pitchFamily="34" charset="0"/>
                <a:cs typeface="Arial" panose="020B0604020202020204" pitchFamily="34" charset="0"/>
              </a:rPr>
              <a:t>.</a:t>
            </a:r>
          </a:p>
          <a:p>
            <a:pPr marL="342891" indent="-342891" algn="r" rtl="1">
              <a:lnSpc>
                <a:spcPct val="107000"/>
              </a:lnSpc>
              <a:spcAft>
                <a:spcPts val="800"/>
              </a:spcAft>
              <a:buFont typeface="+mj-lt"/>
              <a:buAutoNum type="arabicPeriod"/>
            </a:pPr>
            <a:r>
              <a:rPr lang="ar-YE" b="1" dirty="0">
                <a:latin typeface="Calibri" panose="020F0502020204030204" pitchFamily="34" charset="0"/>
                <a:ea typeface="Calibri" panose="020F0502020204030204" pitchFamily="34" charset="0"/>
                <a:cs typeface="Arial" panose="020B0604020202020204" pitchFamily="34" charset="0"/>
              </a:rPr>
              <a:t> </a:t>
            </a:r>
            <a:r>
              <a:rPr lang="ar-SA" b="1" dirty="0">
                <a:latin typeface="Calibri" panose="020F0502020204030204" pitchFamily="34" charset="0"/>
                <a:ea typeface="Calibri" panose="020F0502020204030204" pitchFamily="34" charset="0"/>
                <a:cs typeface="Arial" panose="020B0604020202020204" pitchFamily="34" charset="0"/>
              </a:rPr>
              <a:t>نظام التواصل الاجتماعي لطلاب جامعة السودان للعلوم و التكنولوجیا : -</a:t>
            </a:r>
            <a:endParaRPr lang="en-US" dirty="0">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pPr>
            <a:r>
              <a:rPr lang="ar-YE" b="1" dirty="0">
                <a:latin typeface="Calibri" panose="020F0502020204030204" pitchFamily="34" charset="0"/>
                <a:ea typeface="Calibri" panose="020F0502020204030204" pitchFamily="34" charset="0"/>
                <a:cs typeface="Arial" panose="020B0604020202020204" pitchFamily="34" charset="0"/>
              </a:rPr>
              <a:t>فريق المشروع :</a:t>
            </a:r>
            <a:endParaRPr lang="en-US" dirty="0">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pPr>
            <a:r>
              <a:rPr lang="ar-YE" dirty="0">
                <a:latin typeface="Calibri" panose="020F0502020204030204" pitchFamily="34" charset="0"/>
                <a:ea typeface="Calibri" panose="020F0502020204030204" pitchFamily="34" charset="0"/>
                <a:cs typeface="Arial" panose="020B0604020202020204" pitchFamily="34" charset="0"/>
              </a:rPr>
              <a:t>إعداد الطالب: علي أحمد علي عبدالله النظامي</a:t>
            </a:r>
            <a:endParaRPr lang="en-US" dirty="0">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pPr>
            <a:r>
              <a:rPr lang="ar-YE" b="1" dirty="0">
                <a:latin typeface="Calibri" panose="020F0502020204030204" pitchFamily="34" charset="0"/>
                <a:ea typeface="Calibri" panose="020F0502020204030204" pitchFamily="34" charset="0"/>
                <a:cs typeface="Arial" panose="020B0604020202020204" pitchFamily="34" charset="0"/>
              </a:rPr>
              <a:t>مشرف المشروع :</a:t>
            </a:r>
            <a:endParaRPr lang="en-US" dirty="0">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pPr>
            <a:r>
              <a:rPr lang="ar-YE" dirty="0">
                <a:latin typeface="Arial" panose="020B0604020202020204" pitchFamily="34" charset="0"/>
                <a:ea typeface="Calibri" panose="020F0502020204030204" pitchFamily="34" charset="0"/>
                <a:cs typeface="Arial" panose="020B0604020202020204" pitchFamily="34" charset="0"/>
              </a:rPr>
              <a:t>الاستاذ المشرف:أ.صهیب عادل آدم</a:t>
            </a:r>
            <a:endParaRPr lang="en-US" dirty="0">
              <a:latin typeface="Arial" panose="020B0604020202020204" pitchFamily="34" charset="0"/>
              <a:ea typeface="Calibri" panose="020F0502020204030204" pitchFamily="34" charset="0"/>
              <a:cs typeface="Arial" panose="020B0604020202020204" pitchFamily="34" charset="0"/>
            </a:endParaRPr>
          </a:p>
          <a:p>
            <a:pPr algn="r" rtl="1">
              <a:lnSpc>
                <a:spcPct val="115000"/>
              </a:lnSpc>
              <a:spcAft>
                <a:spcPts val="1000"/>
              </a:spcAft>
            </a:pPr>
            <a:r>
              <a:rPr lang="ar-YE" dirty="0">
                <a:latin typeface="Arial" panose="020B0604020202020204" pitchFamily="34" charset="0"/>
                <a:ea typeface="Calibri" panose="020F0502020204030204" pitchFamily="34" charset="0"/>
                <a:cs typeface="Arial" panose="020B0604020202020204" pitchFamily="34" charset="0"/>
              </a:rPr>
              <a:t>جامعة السودان للعلوم والتكنولوجيا  كلیة علوم الحاسوب وتقانة المعلومات 2018م -2019م</a:t>
            </a:r>
            <a:endParaRPr lang="en-US" dirty="0">
              <a:latin typeface="Arial" panose="020B0604020202020204" pitchFamily="34" charset="0"/>
              <a:ea typeface="Calibri" panose="020F0502020204030204" pitchFamily="34" charset="0"/>
              <a:cs typeface="Arial" panose="020B0604020202020204" pitchFamily="34" charset="0"/>
            </a:endParaRPr>
          </a:p>
          <a:p>
            <a:pPr algn="r" rtl="1">
              <a:lnSpc>
                <a:spcPct val="115000"/>
              </a:lnSpc>
              <a:spcAft>
                <a:spcPts val="1000"/>
              </a:spcAft>
            </a:pPr>
            <a:r>
              <a:rPr lang="ar-YE" b="1" dirty="0">
                <a:latin typeface="Calibri" panose="020F0502020204030204" pitchFamily="34" charset="0"/>
                <a:ea typeface="Calibri" panose="020F0502020204030204" pitchFamily="34" charset="0"/>
                <a:cs typeface="Arial" panose="020B0604020202020204" pitchFamily="34" charset="0"/>
              </a:rPr>
              <a:t>عن النظام :</a:t>
            </a:r>
            <a:endParaRPr lang="en-US" dirty="0">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pPr>
            <a:r>
              <a:rPr lang="ar-YE" dirty="0">
                <a:latin typeface="Arial" panose="020B0604020202020204" pitchFamily="34" charset="0"/>
                <a:ea typeface="Calibri" panose="020F0502020204030204" pitchFamily="34" charset="0"/>
                <a:cs typeface="Arial" panose="020B0604020202020204" pitchFamily="34" charset="0"/>
              </a:rPr>
              <a:t>تم تصمیم موقع تواصل اجتماعي لطلاب جامعة السودان للعلوم و التكنولوجیا یرفر للطلاب استخدام آمن، و یضمن وجود محتوى أخلاقي بشكل تام، و یساهم في بناء مجتمع طلابي حقیقي جمیع أفراده معروفین بشكل رسمي، و یساهم في نشر الوعي و الثقافة و تعزیز روح الأخوة بین طلاب الجامعة</a:t>
            </a:r>
            <a:r>
              <a:rPr lang="en-US" dirty="0">
                <a:latin typeface="Arial" panose="020B0604020202020204" pitchFamily="34" charset="0"/>
                <a:ea typeface="Calibri" panose="020F0502020204030204" pitchFamily="34" charset="0"/>
                <a:cs typeface="Arial" panose="020B0604020202020204" pitchFamily="34" charset="0"/>
              </a:rPr>
              <a:t>.</a:t>
            </a:r>
          </a:p>
          <a:p>
            <a:pPr algn="just" rtl="1">
              <a:lnSpc>
                <a:spcPct val="150000"/>
              </a:lnSpc>
            </a:pPr>
            <a:endParaRPr lang="ar-EG" sz="1600" dirty="0">
              <a:latin typeface="DIN Next LT Arabic Light" panose="020B0303020203050203" pitchFamily="34" charset="-78"/>
              <a:cs typeface="DIN Next LT Arabic Light" panose="020B0303020203050203" pitchFamily="34" charset="-78"/>
            </a:endParaRPr>
          </a:p>
        </p:txBody>
      </p:sp>
      <p:sp>
        <p:nvSpPr>
          <p:cNvPr id="10" name="Rectangle 9"/>
          <p:cNvSpPr/>
          <p:nvPr/>
        </p:nvSpPr>
        <p:spPr>
          <a:xfrm>
            <a:off x="8969116" y="17214"/>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solidFill>
                  <a:srgbClr val="000000"/>
                </a:solidFill>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solidFill>
                  <a:srgbClr val="000000"/>
                </a:solidFill>
                <a:latin typeface="Calibri" panose="020F0502020204030204" pitchFamily="34" charset="0"/>
                <a:ea typeface="Calibri" panose="020F0502020204030204" pitchFamily="34" charset="0"/>
                <a:cs typeface="Calibri" panose="020F0502020204030204" pitchFamily="34" charset="0"/>
              </a:rPr>
              <a:t> ) </a:t>
            </a:r>
            <a:endParaRPr lang="en-ID" dirty="0">
              <a:latin typeface="DIN Next LT Arabic Light" panose="020B0303020203050203" pitchFamily="34" charset="-78"/>
              <a:cs typeface="DIN Next LT Arabic Light" panose="020B0303020203050203" pitchFamily="34" charset="-78"/>
            </a:endParaRPr>
          </a:p>
        </p:txBody>
      </p:sp>
      <p:sp>
        <p:nvSpPr>
          <p:cNvPr id="11" name="TextBox 1">
            <a:extLst>
              <a:ext uri="{FF2B5EF4-FFF2-40B4-BE49-F238E27FC236}">
                <a16:creationId xmlns:a16="http://schemas.microsoft.com/office/drawing/2014/main" id="{1B65A019-EF15-4F54-A8CE-D24FF61CCD30}"/>
              </a:ext>
            </a:extLst>
          </p:cNvPr>
          <p:cNvSpPr txBox="1"/>
          <p:nvPr/>
        </p:nvSpPr>
        <p:spPr>
          <a:xfrm>
            <a:off x="2668314" y="17214"/>
            <a:ext cx="4209369" cy="769441"/>
          </a:xfrm>
          <a:prstGeom prst="rect">
            <a:avLst/>
          </a:prstGeom>
          <a:noFill/>
        </p:spPr>
        <p:txBody>
          <a:bodyPr wrap="square" rtlCol="0" anchor="ctr">
            <a:spAutoFit/>
          </a:bodyPr>
          <a:lstStyle/>
          <a:p>
            <a:pPr algn="r" rtl="1"/>
            <a:r>
              <a:rPr lang="ar-YE" sz="4400" b="1" dirty="0">
                <a:latin typeface="Calibri" panose="020F0502020204030204" pitchFamily="34" charset="0"/>
                <a:ea typeface="Calibri" panose="020F0502020204030204" pitchFamily="34" charset="0"/>
                <a:cs typeface="Arial" panose="020B0604020202020204" pitchFamily="34" charset="0"/>
              </a:rPr>
              <a:t>الفصل الثاني</a:t>
            </a:r>
            <a:endParaRPr lang="en-ID" sz="13800" b="1"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7872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gs>
            <a:gs pos="100000">
              <a:schemeClr val="accent4"/>
            </a:gs>
          </a:gsLst>
          <a:lin ang="10800000" scaled="0"/>
        </a:gradFill>
        <a:effectLst/>
      </p:bgPr>
    </p:bg>
    <p:spTree>
      <p:nvGrpSpPr>
        <p:cNvPr id="1" name=""/>
        <p:cNvGrpSpPr/>
        <p:nvPr/>
      </p:nvGrpSpPr>
      <p:grpSpPr>
        <a:xfrm>
          <a:off x="0" y="0"/>
          <a:ext cx="0" cy="0"/>
          <a:chOff x="0" y="0"/>
          <a:chExt cx="0" cy="0"/>
        </a:xfrm>
      </p:grpSpPr>
      <p:sp>
        <p:nvSpPr>
          <p:cNvPr id="4" name="Rectangle 5"/>
          <p:cNvSpPr/>
          <p:nvPr/>
        </p:nvSpPr>
        <p:spPr>
          <a:xfrm rot="5400000">
            <a:off x="-147638" y="1485899"/>
            <a:ext cx="6858000" cy="38861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dirty="0">
              <a:latin typeface="DIN Next LT Arabic Light" panose="020B0303020203050203" pitchFamily="34" charset="-78"/>
              <a:cs typeface="DIN Next LT Arabic Light" panose="020B0303020203050203" pitchFamily="34" charset="-78"/>
            </a:endParaRPr>
          </a:p>
        </p:txBody>
      </p:sp>
      <p:sp>
        <p:nvSpPr>
          <p:cNvPr id="6" name="Rounded Rectangle 5"/>
          <p:cNvSpPr/>
          <p:nvPr/>
        </p:nvSpPr>
        <p:spPr>
          <a:xfrm>
            <a:off x="2460813" y="18001"/>
            <a:ext cx="9731188" cy="6858001"/>
          </a:xfrm>
          <a:prstGeom prst="roundRect">
            <a:avLst/>
          </a:prstGeom>
          <a:gradFill>
            <a:gsLst>
              <a:gs pos="70000">
                <a:schemeClr val="accent3"/>
              </a:gs>
              <a:gs pos="35000">
                <a:schemeClr val="accent2"/>
              </a:gs>
              <a:gs pos="0">
                <a:schemeClr val="accent1"/>
              </a:gs>
              <a:gs pos="100000">
                <a:schemeClr val="accent4"/>
              </a:gs>
            </a:gsLst>
            <a:lin ang="10800000" scaled="0"/>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dirty="0">
              <a:latin typeface="DIN Next LT Arabic Light" panose="020B0303020203050203" pitchFamily="34" charset="-78"/>
              <a:cs typeface="DIN Next LT Arabic Light" panose="020B0303020203050203" pitchFamily="34" charset="-78"/>
            </a:endParaRPr>
          </a:p>
        </p:txBody>
      </p:sp>
      <p:sp>
        <p:nvSpPr>
          <p:cNvPr id="8" name="Rectangle 7"/>
          <p:cNvSpPr/>
          <p:nvPr/>
        </p:nvSpPr>
        <p:spPr>
          <a:xfrm>
            <a:off x="4518213" y="67096"/>
            <a:ext cx="7458969" cy="6346353"/>
          </a:xfrm>
          <a:prstGeom prst="rect">
            <a:avLst/>
          </a:prstGeom>
        </p:spPr>
        <p:txBody>
          <a:bodyPr wrap="square">
            <a:spAutoFit/>
          </a:bodyPr>
          <a:lstStyle/>
          <a:p>
            <a:pPr algn="just" rtl="1">
              <a:lnSpc>
                <a:spcPct val="150000"/>
              </a:lnSpc>
            </a:pPr>
            <a:r>
              <a:rPr lang="ar-YE" sz="2800" b="1" dirty="0">
                <a:latin typeface="DIN Next LT Arabic Light" panose="020B0303020203050203" pitchFamily="34" charset="-78"/>
                <a:cs typeface="DIN Next LT Arabic Light" panose="020B0303020203050203" pitchFamily="34" charset="-78"/>
              </a:rPr>
              <a:t>دراسة جامعة السودان : </a:t>
            </a:r>
            <a:endParaRPr lang="ar-YE" sz="1600" b="1" dirty="0">
              <a:latin typeface="DIN Next LT Arabic Light" panose="020B0303020203050203" pitchFamily="34" charset="-78"/>
              <a:cs typeface="DIN Next LT Arabic Light" panose="020B0303020203050203" pitchFamily="34" charset="-78"/>
            </a:endParaRPr>
          </a:p>
          <a:p>
            <a:pPr marL="342891" indent="-342891" algn="just" rtl="1">
              <a:lnSpc>
                <a:spcPct val="106000"/>
              </a:lnSpc>
              <a:spcAft>
                <a:spcPts val="800"/>
              </a:spcAft>
              <a:buFont typeface="Symbol" panose="05050102010706020507" pitchFamily="18" charset="2"/>
              <a:buChar char=""/>
            </a:pPr>
            <a:r>
              <a:rPr lang="ar-SA" dirty="0">
                <a:latin typeface="Calibri" panose="020F0502020204030204" pitchFamily="34" charset="0"/>
                <a:ea typeface="Calibri" panose="020F0502020204030204" pitchFamily="34" charset="0"/>
                <a:cs typeface="Arial" panose="020B0604020202020204" pitchFamily="34" charset="0"/>
              </a:rPr>
              <a:t>نظام التواصل الاجتماعي لطلاب جامعة السودان للعلوم والتكنلوجيا – عبارة عن موقع تواصل اجتماعي يفترض عدم وجود مواقع تواصل  خاصه بطلاب جامعة السودان تديره الجامعة وتشرف عليه ، وأن يستطيع الطلاب التفاعل فيما بينهم وتبادل المعلومات ، ويوفر لهم الحماية على عكس موقع الجامعة الذي يتيح فقط التسجيل فيها او مواقع التواصل الاجتماعي المشهورة والتي تتيح فقط انشاء صفحات للمؤسسات التعليمية وغيرها وكذلك استخدام بيانات مستخدميها بطريقة غير شرعيه ، يعتمد على منهجية المنتج المبدئ بطريقة أكثر تبسيطا حيث اقتصرت مرحلة التطلبات على النظام المقترح وتحليل النظام ، أما مرحلة التصميم فشملت كل من علمية التصميم والبناء والإخبار بشكل تكراري .</a:t>
            </a:r>
            <a:endParaRPr lang="en-US" dirty="0">
              <a:latin typeface="Calibri" panose="020F0502020204030204" pitchFamily="34" charset="0"/>
              <a:ea typeface="Calibri" panose="020F0502020204030204" pitchFamily="34" charset="0"/>
              <a:cs typeface="Arial" panose="020B0604020202020204" pitchFamily="34" charset="0"/>
            </a:endParaRPr>
          </a:p>
          <a:p>
            <a:pPr marL="457189" algn="just" rtl="1">
              <a:lnSpc>
                <a:spcPct val="107000"/>
              </a:lnSpc>
              <a:spcBef>
                <a:spcPts val="1200"/>
              </a:spcBef>
              <a:spcAft>
                <a:spcPts val="800"/>
              </a:spcAft>
            </a:pPr>
            <a:r>
              <a:rPr lang="ar-SA" dirty="0">
                <a:latin typeface="Calibri" panose="020F0502020204030204" pitchFamily="34" charset="0"/>
                <a:ea typeface="Calibri" panose="020F0502020204030204" pitchFamily="34" charset="0"/>
                <a:cs typeface="Arial" panose="020B0604020202020204" pitchFamily="34" charset="0"/>
              </a:rPr>
              <a:t>يتضمن الموقع نعين من العمليات عمليات خاصة بالطالب وعمليات للمدير الموقع عن طريق يتيح الموقع للطالب عمل تسجيل حساب  منشورات والتعليق على المنشورات الأخرى والأعجاب بمنشور او عدم الأعجاب ويوفر الاشعارات للمستخدمين واستعراض بعض تفاصيل الزملاء الذين يعلقون على المنشورات ، ويكون للموقع مدير يتم تعيينه من قبل الجامعة يقوم في إدارة محتوى الموقع والاشراف عليه ويكون له صلاحيات في الحذف والتعديل للمنشورات وكذلك على المستخدمين .</a:t>
            </a:r>
            <a:endParaRPr lang="en-US" dirty="0">
              <a:latin typeface="Calibri" panose="020F0502020204030204" pitchFamily="34" charset="0"/>
              <a:ea typeface="Calibri" panose="020F0502020204030204" pitchFamily="34" charset="0"/>
              <a:cs typeface="Arial" panose="020B0604020202020204" pitchFamily="34" charset="0"/>
            </a:endParaRPr>
          </a:p>
          <a:p>
            <a:pPr marL="457189" algn="just" rtl="1">
              <a:lnSpc>
                <a:spcPct val="107000"/>
              </a:lnSpc>
              <a:spcAft>
                <a:spcPts val="800"/>
              </a:spcAft>
            </a:pPr>
            <a:r>
              <a:rPr lang="ar-SA" dirty="0">
                <a:latin typeface="Calibri" panose="020F0502020204030204" pitchFamily="34" charset="0"/>
                <a:ea typeface="Calibri" panose="020F0502020204030204" pitchFamily="34" charset="0"/>
                <a:cs typeface="Arial" panose="020B0604020202020204" pitchFamily="34" charset="0"/>
              </a:rPr>
              <a:t>يعيب الموقع وينقصه إضافة المدرسين حتى يكتمل التفاعل بين الطلاب والمدرسين وكذلك</a:t>
            </a:r>
            <a:endParaRPr lang="ar-YE" dirty="0">
              <a:latin typeface="Calibri" panose="020F0502020204030204" pitchFamily="34" charset="0"/>
              <a:ea typeface="Calibri" panose="020F0502020204030204" pitchFamily="34" charset="0"/>
              <a:cs typeface="Arial" panose="020B0604020202020204" pitchFamily="34" charset="0"/>
            </a:endParaRPr>
          </a:p>
          <a:p>
            <a:pPr marL="457189" algn="just" rtl="1">
              <a:lnSpc>
                <a:spcPct val="107000"/>
              </a:lnSpc>
              <a:spcAft>
                <a:spcPts val="800"/>
              </a:spcAft>
            </a:pPr>
            <a:r>
              <a:rPr lang="ar-SA" dirty="0">
                <a:latin typeface="Calibri" panose="020F0502020204030204" pitchFamily="34" charset="0"/>
                <a:ea typeface="Calibri" panose="020F0502020204030204" pitchFamily="34" charset="0"/>
                <a:cs typeface="Arial" panose="020B0604020202020204" pitchFamily="34" charset="0"/>
              </a:rPr>
              <a:t> عدم وجود الدردشة الخاصة او الجماعية وكذلك انشاء صفحات خاصة.</a:t>
            </a:r>
            <a:endParaRPr lang="en-US" dirty="0">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pPr>
            <a:endParaRPr lang="ar-YE" sz="1600" b="1" dirty="0">
              <a:latin typeface="DIN Next LT Arabic Light" panose="020B0303020203050203" pitchFamily="34" charset="-78"/>
              <a:cs typeface="DIN Next LT Arabic Light" panose="020B0303020203050203" pitchFamily="34" charset="-78"/>
            </a:endParaRPr>
          </a:p>
        </p:txBody>
      </p:sp>
      <p:sp>
        <p:nvSpPr>
          <p:cNvPr id="18" name="Rectangle 17"/>
          <p:cNvSpPr/>
          <p:nvPr/>
        </p:nvSpPr>
        <p:spPr>
          <a:xfrm>
            <a:off x="8969116" y="6310858"/>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solidFill>
                  <a:srgbClr val="000000"/>
                </a:solidFill>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solidFill>
                  <a:srgbClr val="000000"/>
                </a:solidFill>
                <a:latin typeface="Calibri" panose="020F0502020204030204" pitchFamily="34" charset="0"/>
                <a:ea typeface="Calibri" panose="020F0502020204030204" pitchFamily="34" charset="0"/>
                <a:cs typeface="Calibri" panose="020F0502020204030204" pitchFamily="34" charset="0"/>
              </a:rPr>
              <a:t> ) </a:t>
            </a:r>
            <a:endParaRPr lang="ar-YE" dirty="0"/>
          </a:p>
        </p:txBody>
      </p:sp>
      <p:pic>
        <p:nvPicPr>
          <p:cNvPr id="14" name="عنصر نائب للصورة 13" descr="صورة تحتوي على أحمر, أرضية, داخلي, كرسي&#10;&#10;تم إنشاء الوصف تلقائياً">
            <a:extLst>
              <a:ext uri="{FF2B5EF4-FFF2-40B4-BE49-F238E27FC236}">
                <a16:creationId xmlns:a16="http://schemas.microsoft.com/office/drawing/2014/main" id="{426B0424-939F-4E54-A34E-B946ACEA1D2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403" r="23403"/>
          <a:stretch>
            <a:fillRect/>
          </a:stretch>
        </p:blipFill>
        <p:spPr/>
      </p:pic>
    </p:spTree>
    <p:extLst>
      <p:ext uri="{BB962C8B-B14F-4D97-AF65-F5344CB8AC3E}">
        <p14:creationId xmlns:p14="http://schemas.microsoft.com/office/powerpoint/2010/main" val="1725301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gs>
            <a:gs pos="100000">
              <a:schemeClr val="accent4"/>
            </a:gs>
          </a:gsLst>
          <a:lin ang="10800000" scaled="0"/>
        </a:gradFill>
        <a:effectLst/>
      </p:bgPr>
    </p:bg>
    <p:spTree>
      <p:nvGrpSpPr>
        <p:cNvPr id="1" name=""/>
        <p:cNvGrpSpPr/>
        <p:nvPr/>
      </p:nvGrpSpPr>
      <p:grpSpPr>
        <a:xfrm>
          <a:off x="0" y="0"/>
          <a:ext cx="0" cy="0"/>
          <a:chOff x="0" y="0"/>
          <a:chExt cx="0" cy="0"/>
        </a:xfrm>
      </p:grpSpPr>
      <p:sp>
        <p:nvSpPr>
          <p:cNvPr id="3" name="Rectangle 5"/>
          <p:cNvSpPr/>
          <p:nvPr/>
        </p:nvSpPr>
        <p:spPr>
          <a:xfrm rot="16200000">
            <a:off x="5481639" y="1485902"/>
            <a:ext cx="6858000" cy="38861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10" name="Rounded Rectangle 9"/>
          <p:cNvSpPr/>
          <p:nvPr/>
        </p:nvSpPr>
        <p:spPr>
          <a:xfrm>
            <a:off x="-1" y="-1"/>
            <a:ext cx="9695330" cy="6857998"/>
          </a:xfrm>
          <a:prstGeom prst="roundRect">
            <a:avLst/>
          </a:prstGeom>
          <a:gradFill>
            <a:gsLst>
              <a:gs pos="70000">
                <a:schemeClr val="accent3"/>
              </a:gs>
              <a:gs pos="35000">
                <a:schemeClr val="accent2"/>
              </a:gs>
              <a:gs pos="0">
                <a:schemeClr val="accent1"/>
              </a:gs>
              <a:gs pos="100000">
                <a:schemeClr val="accent4"/>
              </a:gs>
            </a:gsLst>
            <a:lin ang="10800000" scaled="0"/>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11" name="Rectangle 10"/>
          <p:cNvSpPr/>
          <p:nvPr/>
        </p:nvSpPr>
        <p:spPr>
          <a:xfrm>
            <a:off x="-43680" y="217472"/>
            <a:ext cx="6749009" cy="5929700"/>
          </a:xfrm>
          <a:prstGeom prst="rect">
            <a:avLst/>
          </a:prstGeom>
        </p:spPr>
        <p:txBody>
          <a:bodyPr wrap="square">
            <a:spAutoFit/>
          </a:bodyPr>
          <a:lstStyle/>
          <a:p>
            <a:pPr algn="just" rtl="1">
              <a:lnSpc>
                <a:spcPct val="150000"/>
              </a:lnSpc>
              <a:spcAft>
                <a:spcPts val="800"/>
              </a:spcAft>
            </a:pPr>
            <a:r>
              <a:rPr lang="ar-SA" sz="2800" b="1" dirty="0">
                <a:latin typeface="Calibri" panose="020F0502020204030204" pitchFamily="34" charset="0"/>
                <a:ea typeface="Calibri" panose="020F0502020204030204" pitchFamily="34" charset="0"/>
                <a:cs typeface="Arial" panose="020B0604020202020204" pitchFamily="34" charset="0"/>
              </a:rPr>
              <a:t>تطبيق كليتي :</a:t>
            </a:r>
            <a:endParaRPr lang="ar-YE" sz="2800" b="1" dirty="0">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1000"/>
              </a:spcAft>
            </a:pPr>
            <a:r>
              <a:rPr lang="ar-YE" dirty="0">
                <a:latin typeface="Calibri" panose="020F0502020204030204" pitchFamily="34" charset="0"/>
                <a:ea typeface="Calibri" panose="020F0502020204030204" pitchFamily="34" charset="0"/>
                <a:cs typeface="Arial" panose="020B0604020202020204" pitchFamily="34" charset="0"/>
              </a:rPr>
              <a:t>عبارة عن تطبیق أندروید یوفر خدمات الإستعلامات و الإشعارات و التواصل عن طریق البرید الإلكتروني بین الطالب والأستاذ و إدارة الكلیة ؛ یخصص واجهة تسجیل دخول و واجهات خاصة مختلفة لكل من الطالب و الأستاذ وا ٕ دارة الكلیة </a:t>
            </a:r>
            <a:endParaRPr lang="en-US" dirty="0">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1000"/>
              </a:spcAft>
            </a:pPr>
            <a:r>
              <a:rPr lang="ar-YE" dirty="0">
                <a:latin typeface="Calibri" panose="020F0502020204030204" pitchFamily="34" charset="0"/>
                <a:ea typeface="Calibri" panose="020F0502020204030204" pitchFamily="34" charset="0"/>
                <a:cs typeface="Arial" panose="020B0604020202020204" pitchFamily="34" charset="0"/>
              </a:rPr>
              <a:t>لتحقیق الخدمات التالیة</a:t>
            </a:r>
            <a:r>
              <a:rPr lang="ar-YE" b="1" dirty="0">
                <a:latin typeface="Calibri" panose="020F0502020204030204" pitchFamily="34" charset="0"/>
                <a:ea typeface="Calibri" panose="020F0502020204030204" pitchFamily="34" charset="0"/>
                <a:cs typeface="Arial" panose="020B0604020202020204" pitchFamily="34" charset="0"/>
              </a:rPr>
              <a:t> : </a:t>
            </a:r>
            <a:endParaRPr lang="en-US" dirty="0">
              <a:latin typeface="Calibri" panose="020F050202020403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en-US" dirty="0">
                <a:latin typeface="Calibri" panose="020F0502020204030204" pitchFamily="34" charset="0"/>
                <a:ea typeface="Calibri" panose="020F0502020204030204" pitchFamily="34" charset="0"/>
                <a:cs typeface="Arial" panose="020B0604020202020204" pitchFamily="34" charset="0"/>
                <a:sym typeface="Symbol" panose="05050102010706020507" pitchFamily="18" charset="2"/>
              </a:rPr>
              <a:t></a:t>
            </a:r>
            <a:r>
              <a:rPr lang="en-US" dirty="0">
                <a:latin typeface="Calibri" panose="020F0502020204030204" pitchFamily="34" charset="0"/>
                <a:ea typeface="Calibri" panose="020F0502020204030204" pitchFamily="34" charset="0"/>
                <a:cs typeface="Arial" panose="020B0604020202020204" pitchFamily="34" charset="0"/>
              </a:rPr>
              <a:t> </a:t>
            </a:r>
            <a:r>
              <a:rPr lang="ar-YE" dirty="0">
                <a:latin typeface="Calibri" panose="020F0502020204030204" pitchFamily="34" charset="0"/>
                <a:ea typeface="Calibri" panose="020F0502020204030204" pitchFamily="34" charset="0"/>
                <a:cs typeface="Arial" panose="020B0604020202020204" pitchFamily="34" charset="0"/>
              </a:rPr>
              <a:t>الإستعلامات : عن النتائج و الجداول والتقویم الدراسي و غیرها </a:t>
            </a:r>
            <a:r>
              <a:rPr lang="en-US" dirty="0">
                <a:latin typeface="Calibri" panose="020F0502020204030204" pitchFamily="34" charset="0"/>
                <a:ea typeface="Calibri" panose="020F0502020204030204" pitchFamily="34" charset="0"/>
                <a:cs typeface="Arial" panose="020B0604020202020204" pitchFamily="34" charset="0"/>
              </a:rPr>
              <a:t>26 </a:t>
            </a:r>
          </a:p>
          <a:p>
            <a:pPr algn="r" rtl="1">
              <a:lnSpc>
                <a:spcPct val="150000"/>
              </a:lnSpc>
              <a:spcAft>
                <a:spcPts val="1000"/>
              </a:spcAft>
            </a:pPr>
            <a:r>
              <a:rPr lang="en-US" dirty="0">
                <a:latin typeface="Calibri" panose="020F0502020204030204" pitchFamily="34" charset="0"/>
                <a:ea typeface="Calibri" panose="020F0502020204030204" pitchFamily="34" charset="0"/>
                <a:cs typeface="Arial" panose="020B0604020202020204" pitchFamily="34" charset="0"/>
                <a:sym typeface="Symbol" panose="05050102010706020507" pitchFamily="18" charset="2"/>
              </a:rPr>
              <a:t></a:t>
            </a:r>
            <a:r>
              <a:rPr lang="en-US" dirty="0">
                <a:latin typeface="Calibri" panose="020F0502020204030204" pitchFamily="34" charset="0"/>
                <a:ea typeface="Calibri" panose="020F0502020204030204" pitchFamily="34" charset="0"/>
                <a:cs typeface="Arial" panose="020B0604020202020204" pitchFamily="34" charset="0"/>
              </a:rPr>
              <a:t> </a:t>
            </a:r>
            <a:r>
              <a:rPr lang="ar-YE" dirty="0">
                <a:latin typeface="Calibri" panose="020F0502020204030204" pitchFamily="34" charset="0"/>
                <a:ea typeface="Calibri" panose="020F0502020204030204" pitchFamily="34" charset="0"/>
                <a:cs typeface="Arial" panose="020B0604020202020204" pitchFamily="34" charset="0"/>
              </a:rPr>
              <a:t>الإشعارات : التي ترسلها الإدارة كالإنذارات و التغییر في الجدول و غیر ذلك</a:t>
            </a:r>
            <a:endParaRPr lang="en-US" dirty="0">
              <a:latin typeface="Calibri" panose="020F050202020403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ar-YE" dirty="0">
                <a:latin typeface="Calibri" panose="020F0502020204030204" pitchFamily="34" charset="0"/>
                <a:ea typeface="Calibri" panose="020F0502020204030204" pitchFamily="34" charset="0"/>
                <a:cs typeface="Arial" panose="020B0604020202020204" pitchFamily="34" charset="0"/>
              </a:rPr>
              <a:t> </a:t>
            </a:r>
            <a:r>
              <a:rPr lang="en-US" dirty="0">
                <a:latin typeface="Calibri" panose="020F0502020204030204" pitchFamily="34" charset="0"/>
                <a:ea typeface="Calibri" panose="020F0502020204030204" pitchFamily="34" charset="0"/>
                <a:cs typeface="Arial" panose="020B0604020202020204" pitchFamily="34" charset="0"/>
                <a:sym typeface="Symbol" panose="05050102010706020507" pitchFamily="18" charset="2"/>
              </a:rPr>
              <a:t></a:t>
            </a:r>
            <a:r>
              <a:rPr lang="en-US" dirty="0">
                <a:latin typeface="Calibri" panose="020F0502020204030204" pitchFamily="34" charset="0"/>
                <a:ea typeface="Calibri" panose="020F0502020204030204" pitchFamily="34" charset="0"/>
                <a:cs typeface="Arial" panose="020B0604020202020204" pitchFamily="34" charset="0"/>
              </a:rPr>
              <a:t> </a:t>
            </a:r>
            <a:r>
              <a:rPr lang="ar-YE" dirty="0">
                <a:latin typeface="Calibri" panose="020F0502020204030204" pitchFamily="34" charset="0"/>
                <a:ea typeface="Calibri" panose="020F0502020204030204" pitchFamily="34" charset="0"/>
                <a:cs typeface="Arial" panose="020B0604020202020204" pitchFamily="34" charset="0"/>
              </a:rPr>
              <a:t>التواصل عن طریق البرید الإلكتروني بین الأستاذ و الطالب و إدارة الكلیة.</a:t>
            </a:r>
            <a:endParaRPr lang="en-US" dirty="0">
              <a:latin typeface="Calibri" panose="020F050202020403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ar-YE" dirty="0">
                <a:latin typeface="Calibri" panose="020F0502020204030204" pitchFamily="34" charset="0"/>
                <a:ea typeface="Calibri" panose="020F0502020204030204" pitchFamily="34" charset="0"/>
                <a:cs typeface="Arial" panose="020B0604020202020204" pitchFamily="34" charset="0"/>
              </a:rPr>
              <a:t>و یتمیز هذا التطبیق بسهولة استخدامه و مساهمته الایجابیة في خدمة الطالب و الاستاذ و إدارة الكلیة </a:t>
            </a:r>
            <a:endParaRPr lang="en-US" dirty="0">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endParaRPr lang="en-US" sz="2800" b="1" dirty="0">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29121"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solidFill>
                  <a:srgbClr val="000000"/>
                </a:solidFill>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solidFill>
                  <a:srgbClr val="000000"/>
                </a:solidFill>
                <a:latin typeface="Calibri" panose="020F0502020204030204" pitchFamily="34" charset="0"/>
                <a:ea typeface="Calibri" panose="020F0502020204030204" pitchFamily="34" charset="0"/>
                <a:cs typeface="Calibri" panose="020F0502020204030204" pitchFamily="34" charset="0"/>
              </a:rPr>
              <a:t> ) </a:t>
            </a:r>
            <a:endParaRPr lang="ar-YE" dirty="0"/>
          </a:p>
        </p:txBody>
      </p:sp>
      <p:pic>
        <p:nvPicPr>
          <p:cNvPr id="7" name="عنصر نائب للصورة 6" descr="صورة تحتوي على حائط, داخلي, رف, كتاب&#10;&#10;تم إنشاء الوصف تلقائياً">
            <a:extLst>
              <a:ext uri="{FF2B5EF4-FFF2-40B4-BE49-F238E27FC236}">
                <a16:creationId xmlns:a16="http://schemas.microsoft.com/office/drawing/2014/main" id="{8C0E6641-F522-493E-95F2-A27F7FEB61E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403" r="23403"/>
          <a:stretch>
            <a:fillRect/>
          </a:stretch>
        </p:blipFill>
        <p:spPr/>
      </p:pic>
    </p:spTree>
    <p:extLst>
      <p:ext uri="{BB962C8B-B14F-4D97-AF65-F5344CB8AC3E}">
        <p14:creationId xmlns:p14="http://schemas.microsoft.com/office/powerpoint/2010/main" val="1560901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عنصر نائب للصورة 11" descr="صورة تحتوي على داخلي, سرير, كوب, جالس&#10;&#10;تم إنشاء الوصف تلقائياً">
            <a:extLst>
              <a:ext uri="{FF2B5EF4-FFF2-40B4-BE49-F238E27FC236}">
                <a16:creationId xmlns:a16="http://schemas.microsoft.com/office/drawing/2014/main" id="{3BEFC667-93BA-4534-8035-8E0F45D358E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13" name="Rectangle 9">
            <a:extLst>
              <a:ext uri="{FF2B5EF4-FFF2-40B4-BE49-F238E27FC236}">
                <a16:creationId xmlns:a16="http://schemas.microsoft.com/office/drawing/2014/main" id="{C730CA87-51BE-4244-9E54-8AE4009516DF}"/>
              </a:ext>
            </a:extLst>
          </p:cNvPr>
          <p:cNvSpPr/>
          <p:nvPr/>
        </p:nvSpPr>
        <p:spPr>
          <a:xfrm>
            <a:off x="0" y="4665"/>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3" name="Isosceles Triangle 5"/>
          <p:cNvSpPr/>
          <p:nvPr/>
        </p:nvSpPr>
        <p:spPr>
          <a:xfrm rot="1800000">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4" name="Isosceles Triangle 5"/>
          <p:cNvSpPr/>
          <p:nvPr/>
        </p:nvSpPr>
        <p:spPr>
          <a:xfrm rot="19800000">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8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5" name="Isosceles Triangle 5"/>
          <p:cNvSpPr/>
          <p:nvPr/>
        </p:nvSpPr>
        <p:spPr>
          <a:xfrm>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7" name="TextBox 6"/>
          <p:cNvSpPr txBox="1"/>
          <p:nvPr/>
        </p:nvSpPr>
        <p:spPr>
          <a:xfrm>
            <a:off x="3632616" y="2274839"/>
            <a:ext cx="4926768" cy="2308324"/>
          </a:xfrm>
          <a:prstGeom prst="rect">
            <a:avLst/>
          </a:prstGeom>
          <a:noFill/>
        </p:spPr>
        <p:txBody>
          <a:bodyPr wrap="square" rtlCol="0" anchor="ctr">
            <a:spAutoFit/>
          </a:bodyPr>
          <a:lstStyle/>
          <a:p>
            <a:pPr algn="ctr" rtl="1"/>
            <a:r>
              <a:rPr lang="ar-YE" sz="7200" b="1" dirty="0">
                <a:solidFill>
                  <a:schemeClr val="bg1"/>
                </a:solidFill>
                <a:latin typeface="DIN Next LT Arabic Light" panose="020B0303020203050203" pitchFamily="34" charset="-78"/>
                <a:cs typeface="DIN Next LT Arabic Light" panose="020B0303020203050203" pitchFamily="34" charset="-78"/>
              </a:rPr>
              <a:t>الفصل</a:t>
            </a:r>
            <a:endParaRPr lang="ar-EG" sz="7200" b="1" dirty="0">
              <a:solidFill>
                <a:schemeClr val="bg1"/>
              </a:solidFill>
              <a:latin typeface="DIN Next LT Arabic Light" panose="020B0303020203050203" pitchFamily="34" charset="-78"/>
              <a:cs typeface="DIN Next LT Arabic Light" panose="020B0303020203050203" pitchFamily="34" charset="-78"/>
            </a:endParaRPr>
          </a:p>
          <a:p>
            <a:pPr algn="ctr" rtl="1"/>
            <a:r>
              <a:rPr lang="ar-YE" sz="7200" b="1" dirty="0">
                <a:solidFill>
                  <a:schemeClr val="bg1"/>
                </a:solidFill>
                <a:latin typeface="DIN Next LT Arabic Light" panose="020B0303020203050203" pitchFamily="34" charset="-78"/>
                <a:cs typeface="DIN Next LT Arabic Light" panose="020B0303020203050203" pitchFamily="34" charset="-78"/>
              </a:rPr>
              <a:t>الثالث</a:t>
            </a:r>
            <a:endParaRPr lang="en-ID" sz="7200" b="1" dirty="0">
              <a:solidFill>
                <a:schemeClr val="bg1"/>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408071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pic>
        <p:nvPicPr>
          <p:cNvPr id="9" name="عنصر نائب للصورة 8" descr="صورة تحتوي على منضدة, مقص, سماء&#10;&#10;تم إنشاء الوصف تلقائياً">
            <a:extLst>
              <a:ext uri="{FF2B5EF4-FFF2-40B4-BE49-F238E27FC236}">
                <a16:creationId xmlns:a16="http://schemas.microsoft.com/office/drawing/2014/main" id="{3B22A433-3725-4F57-8458-BBAE0EEC906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406" r="23406"/>
          <a:stretch>
            <a:fillRect/>
          </a:stretch>
        </p:blipFill>
        <p:spPr>
          <a:xfrm>
            <a:off x="1" y="0"/>
            <a:ext cx="5486401" cy="6858000"/>
          </a:xfrm>
        </p:spPr>
      </p:pic>
      <p:sp>
        <p:nvSpPr>
          <p:cNvPr id="3" name="TextBox 2"/>
          <p:cNvSpPr txBox="1"/>
          <p:nvPr/>
        </p:nvSpPr>
        <p:spPr>
          <a:xfrm>
            <a:off x="14290" y="1782395"/>
            <a:ext cx="5472112" cy="3293209"/>
          </a:xfrm>
          <a:prstGeom prst="rect">
            <a:avLst/>
          </a:prstGeom>
          <a:noFill/>
        </p:spPr>
        <p:txBody>
          <a:bodyPr wrap="square" rtlCol="0" anchor="ctr">
            <a:spAutoFit/>
          </a:bodyPr>
          <a:lstStyle/>
          <a:p>
            <a:pPr algn="ctr" rtl="1"/>
            <a:r>
              <a:rPr lang="ar-YE" sz="5400" b="1" dirty="0">
                <a:solidFill>
                  <a:schemeClr val="bg1"/>
                </a:solidFill>
                <a:latin typeface="DIN Next LT Arabic Light" panose="020B0303020203050203" pitchFamily="34" charset="-78"/>
                <a:cs typeface="DIN Next LT Arabic Light" panose="020B0303020203050203" pitchFamily="34" charset="-78"/>
              </a:rPr>
              <a:t>المقدمة</a:t>
            </a:r>
          </a:p>
          <a:p>
            <a:pPr algn="ctr" rtl="1"/>
            <a:r>
              <a:rPr lang="ar-SA"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یتحدث هذا الباب عن تحلیل التطبيق حیثی ستعرض تفاصیل التطبيق المقترح، المخططات التي تم استخدمها في تحلیل هذا التطبيق، ثم یتحدث عن مستخدمي التطبيق، و العملیات التي یوفرها لمستخدمیه، و یختتم الباب بتحلیل البنیة البرمجیة لهذا التطبيق</a:t>
            </a:r>
            <a:r>
              <a:rPr lang="en-US" sz="2000" dirty="0">
                <a:solidFill>
                  <a:schemeClr val="bg1"/>
                </a:solidFill>
                <a:effectLst/>
                <a:latin typeface="Calibri Light" panose="020F0302020204030204" pitchFamily="34" charset="0"/>
                <a:ea typeface="Calibri" panose="020F0502020204030204" pitchFamily="34" charset="0"/>
                <a:cs typeface="Arial" panose="020B0604020202020204" pitchFamily="34" charset="0"/>
              </a:rPr>
              <a:t>.</a:t>
            </a:r>
            <a:endPar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ctr" rtl="1"/>
            <a:endParaRPr lang="ar-EG"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4" name="Rectangle 3"/>
          <p:cNvSpPr/>
          <p:nvPr/>
        </p:nvSpPr>
        <p:spPr>
          <a:xfrm flipH="1">
            <a:off x="5486402" y="0"/>
            <a:ext cx="6705598" cy="6656181"/>
          </a:xfrm>
          <a:prstGeom prst="rect">
            <a:avLst/>
          </a:prstGeom>
        </p:spPr>
        <p:txBody>
          <a:bodyPr wrap="square">
            <a:spAutoFit/>
          </a:bodyPr>
          <a:lstStyle/>
          <a:p>
            <a:pPr marL="473710" indent="-457200" algn="r" rtl="1">
              <a:lnSpc>
                <a:spcPct val="150000"/>
              </a:lnSpc>
              <a:spcAft>
                <a:spcPts val="1000"/>
              </a:spcAft>
              <a:tabLst>
                <a:tab pos="1292860" algn="l"/>
              </a:tabLst>
            </a:pPr>
            <a:r>
              <a:rPr lang="ar-SA" sz="2000" b="1" dirty="0">
                <a:effectLst/>
                <a:latin typeface="Calibri" panose="020F0502020204030204" pitchFamily="34" charset="0"/>
                <a:ea typeface="Calibri" panose="020F0502020204030204" pitchFamily="34" charset="0"/>
                <a:cs typeface="Calibri Light" panose="020F0302020204030204" pitchFamily="34" charset="0"/>
              </a:rPr>
              <a:t>التطبيق المقترح :</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marL="16510" algn="just" rtl="1">
              <a:lnSpc>
                <a:spcPct val="115000"/>
              </a:lnSpc>
              <a:spcAft>
                <a:spcPts val="1000"/>
              </a:spcAft>
              <a:tabLst>
                <a:tab pos="1292860" algn="l"/>
              </a:tabLst>
            </a:pPr>
            <a:r>
              <a:rPr lang="ar-SA" dirty="0">
                <a:effectLst/>
                <a:latin typeface="Calibri" panose="020F0502020204030204" pitchFamily="34" charset="0"/>
                <a:ea typeface="Calibri" panose="020F0502020204030204" pitchFamily="34" charset="0"/>
                <a:cs typeface="Arial" panose="020B0604020202020204" pitchFamily="34" charset="0"/>
              </a:rPr>
              <a:t>هذا التطبيق عبارة عن تطبيق تواصل اجتماعي تفاعلي لطلاب ومدرسين جامعة الأندلس حيث یستخدم المنشورات والتعليقات وأزرار الإعجاب في التواصل والتفاعل وتبادل البيانات، استعراض الملف الشخصي لكل مستخدمي التطبيق، ویُمكن للطالب من تعديل بعض بیانات ملفــــــه الشخصي (كــــصورة ملفه الشخصي، وكلمة المرور، والإیمیل) حسب رغبتــــــــــه، هذا التطبيق مبني على أساس التسلسل العلمي لإنتماء الطالب للجامعة: الجامعة (الكلیة (القسم))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1000"/>
              </a:spcAft>
              <a:tabLst>
                <a:tab pos="1292860" algn="l"/>
              </a:tabLst>
            </a:pPr>
            <a:r>
              <a:rPr lang="ar-SA" b="1" dirty="0">
                <a:effectLst/>
                <a:latin typeface="Calibri" panose="020F0502020204030204" pitchFamily="34" charset="0"/>
                <a:ea typeface="Calibri" panose="020F0502020204030204" pitchFamily="34" charset="0"/>
                <a:cs typeface="Arial" panose="020B0604020202020204" pitchFamily="34" charset="0"/>
              </a:rPr>
              <a:t>بحیث يكون :</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1000"/>
              </a:spcAft>
              <a:tabLst>
                <a:tab pos="1292860" algn="l"/>
              </a:tabLst>
            </a:pPr>
            <a:r>
              <a:rPr lang="en-US" dirty="0">
                <a:effectLst/>
                <a:latin typeface="Calibri" panose="020F0502020204030204" pitchFamily="34" charset="0"/>
                <a:ea typeface="Calibri" panose="020F0502020204030204" pitchFamily="34" charset="0"/>
                <a:cs typeface="Arial" panose="020B0604020202020204" pitchFamily="34" charset="0"/>
              </a:rPr>
              <a:t>- </a:t>
            </a:r>
            <a:r>
              <a:rPr lang="ar-SA" dirty="0">
                <a:effectLst/>
                <a:latin typeface="Calibri" panose="020F0502020204030204" pitchFamily="34" charset="0"/>
                <a:ea typeface="Calibri" panose="020F0502020204030204" pitchFamily="34" charset="0"/>
                <a:cs typeface="Arial" panose="020B0604020202020204" pitchFamily="34" charset="0"/>
              </a:rPr>
              <a:t>الإطار العام هو إطار الجامعة:</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1000"/>
              </a:spcAft>
              <a:tabLst>
                <a:tab pos="1292860" algn="l"/>
              </a:tabLst>
            </a:pPr>
            <a:r>
              <a:rPr lang="ar-SA" dirty="0">
                <a:effectLst/>
                <a:latin typeface="Calibri" panose="020F0502020204030204" pitchFamily="34" charset="0"/>
                <a:ea typeface="Calibri" panose="020F0502020204030204" pitchFamily="34" charset="0"/>
                <a:cs typeface="Arial" panose="020B0604020202020204" pitchFamily="34" charset="0"/>
              </a:rPr>
              <a:t>يمكن لأي طالب أو مدرس من أستعراض المنشورات العامه المرسله على مستوئ الجامعه ، وانشاء منشور.</a:t>
            </a:r>
            <a:r>
              <a:rPr lang="ar-YE" dirty="0">
                <a:effectLst/>
                <a:latin typeface="Calibri" panose="020F0502020204030204" pitchFamily="34" charset="0"/>
                <a:ea typeface="Calibri" panose="020F0502020204030204" pitchFamily="34" charset="0"/>
                <a:cs typeface="Arial" panose="020B0604020202020204" pitchFamily="34" charset="0"/>
              </a:rPr>
              <a:t>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1000"/>
              </a:spcAft>
              <a:tabLst>
                <a:tab pos="1292860" algn="l"/>
              </a:tabLst>
            </a:pPr>
            <a:r>
              <a:rPr lang="ar-SA" dirty="0">
                <a:effectLst/>
                <a:latin typeface="Calibri" panose="020F0502020204030204" pitchFamily="34" charset="0"/>
                <a:ea typeface="Calibri" panose="020F0502020204030204" pitchFamily="34" charset="0"/>
                <a:cs typeface="Arial" panose="020B0604020202020204" pitchFamily="34" charset="0"/>
              </a:rPr>
              <a:t> - إطار الكلیة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1000"/>
              </a:spcAft>
              <a:tabLst>
                <a:tab pos="1292860" algn="l"/>
              </a:tabLst>
            </a:pPr>
            <a:r>
              <a:rPr lang="ar-SA" dirty="0">
                <a:effectLst/>
                <a:latin typeface="Calibri" panose="020F0502020204030204" pitchFamily="34" charset="0"/>
                <a:ea typeface="Calibri" panose="020F0502020204030204" pitchFamily="34" charset="0"/>
                <a:cs typeface="Arial" panose="020B0604020202020204" pitchFamily="34" charset="0"/>
              </a:rPr>
              <a:t> يمكن لأي طالب أو مدرس من أستعراض المنشورات المرسله على نفس مستوى الكليه التي ينتمي اليها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1000"/>
              </a:spcAft>
              <a:tabLst>
                <a:tab pos="1292860" algn="l"/>
              </a:tabLst>
            </a:pPr>
            <a:r>
              <a:rPr lang="ar-SA" dirty="0">
                <a:effectLst/>
                <a:latin typeface="Calibri" panose="020F0502020204030204" pitchFamily="34" charset="0"/>
                <a:ea typeface="Calibri" panose="020F0502020204030204" pitchFamily="34" charset="0"/>
                <a:cs typeface="Arial" panose="020B0604020202020204" pitchFamily="34" charset="0"/>
              </a:rPr>
              <a:t> -</a:t>
            </a:r>
            <a:r>
              <a:rPr lang="en-US" dirty="0">
                <a:effectLst/>
                <a:latin typeface="Calibri" panose="020F0502020204030204" pitchFamily="34" charset="0"/>
                <a:ea typeface="Calibri" panose="020F0502020204030204" pitchFamily="34" charset="0"/>
                <a:cs typeface="Arial" panose="020B0604020202020204" pitchFamily="34" charset="0"/>
              </a:rPr>
              <a:t>-</a:t>
            </a:r>
            <a:r>
              <a:rPr lang="ar-SA" dirty="0">
                <a:effectLst/>
                <a:latin typeface="Calibri" panose="020F0502020204030204" pitchFamily="34" charset="0"/>
                <a:ea typeface="Calibri" panose="020F0502020204030204" pitchFamily="34" charset="0"/>
                <a:cs typeface="Arial" panose="020B0604020202020204" pitchFamily="34" charset="0"/>
              </a:rPr>
              <a:t>إطار الدفعة أو المستوى:</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1000"/>
              </a:spcAft>
              <a:tabLst>
                <a:tab pos="1292860" algn="l"/>
              </a:tabLst>
            </a:pPr>
            <a:r>
              <a:rPr lang="ar-SA" dirty="0">
                <a:effectLst/>
                <a:latin typeface="Calibri" panose="020F0502020204030204" pitchFamily="34" charset="0"/>
                <a:ea typeface="Calibri" panose="020F0502020204030204" pitchFamily="34" charset="0"/>
                <a:cs typeface="Arial" panose="020B0604020202020204" pitchFamily="34" charset="0"/>
              </a:rPr>
              <a:t> يمكن لأي طالب من أستعراض المنشورات المرسله على نفس مستوى إطار الدفعة أو المستوى التي ينتمي اليها ، وانشاء منشور. </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p:cNvSpPr/>
          <p:nvPr/>
        </p:nvSpPr>
        <p:spPr>
          <a:xfrm>
            <a:off x="4484558" y="6310858"/>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solidFill>
                  <a:srgbClr val="000000"/>
                </a:solidFill>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solidFill>
                  <a:srgbClr val="000000"/>
                </a:solidFill>
                <a:latin typeface="Calibri" panose="020F0502020204030204" pitchFamily="34" charset="0"/>
                <a:ea typeface="Calibri" panose="020F0502020204030204" pitchFamily="34" charset="0"/>
                <a:cs typeface="Calibri" panose="020F0502020204030204" pitchFamily="34" charset="0"/>
              </a:rPr>
              <a:t> ) </a:t>
            </a:r>
            <a:endParaRPr lang="ar-YE" dirty="0"/>
          </a:p>
        </p:txBody>
      </p:sp>
    </p:spTree>
    <p:extLst>
      <p:ext uri="{BB962C8B-B14F-4D97-AF65-F5344CB8AC3E}">
        <p14:creationId xmlns:p14="http://schemas.microsoft.com/office/powerpoint/2010/main" val="42886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pic>
        <p:nvPicPr>
          <p:cNvPr id="9" name="عنصر نائب للصورة 8" descr="صورة تحتوي على منضدة, مقص, سماء&#10;&#10;تم إنشاء الوصف تلقائياً">
            <a:extLst>
              <a:ext uri="{FF2B5EF4-FFF2-40B4-BE49-F238E27FC236}">
                <a16:creationId xmlns:a16="http://schemas.microsoft.com/office/drawing/2014/main" id="{3B22A433-3725-4F57-8458-BBAE0EEC906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406" r="23406"/>
          <a:stretch>
            <a:fillRect/>
          </a:stretch>
        </p:blipFill>
        <p:spPr>
          <a:xfrm>
            <a:off x="1" y="0"/>
            <a:ext cx="5486401" cy="6858000"/>
          </a:xfrm>
        </p:spPr>
      </p:pic>
      <p:sp>
        <p:nvSpPr>
          <p:cNvPr id="3" name="TextBox 2"/>
          <p:cNvSpPr txBox="1"/>
          <p:nvPr/>
        </p:nvSpPr>
        <p:spPr>
          <a:xfrm>
            <a:off x="5486402" y="0"/>
            <a:ext cx="5472112" cy="923330"/>
          </a:xfrm>
          <a:prstGeom prst="rect">
            <a:avLst/>
          </a:prstGeom>
          <a:noFill/>
        </p:spPr>
        <p:txBody>
          <a:bodyPr wrap="square" rtlCol="0" anchor="ctr">
            <a:spAutoFit/>
          </a:bodyPr>
          <a:lstStyle/>
          <a:p>
            <a:pPr algn="ctr" rtl="1"/>
            <a:r>
              <a:rPr lang="ar-YE" sz="5400" b="1" dirty="0">
                <a:solidFill>
                  <a:schemeClr val="bg1"/>
                </a:solidFill>
                <a:latin typeface="DIN Next LT Arabic Light" panose="020B0303020203050203" pitchFamily="34" charset="-78"/>
                <a:cs typeface="DIN Next LT Arabic Light" panose="020B0303020203050203" pitchFamily="34" charset="-78"/>
              </a:rPr>
              <a:t>الفصل الثالث</a:t>
            </a:r>
            <a:endParaRPr lang="ar-EG"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4" name="Rectangle 3"/>
          <p:cNvSpPr/>
          <p:nvPr/>
        </p:nvSpPr>
        <p:spPr>
          <a:xfrm flipH="1">
            <a:off x="5655079" y="623590"/>
            <a:ext cx="6320589" cy="6348405"/>
          </a:xfrm>
          <a:prstGeom prst="rect">
            <a:avLst/>
          </a:prstGeom>
        </p:spPr>
        <p:txBody>
          <a:bodyPr wrap="square">
            <a:spAutoFit/>
          </a:bodyPr>
          <a:lstStyle/>
          <a:p>
            <a:pPr algn="r" rtl="1">
              <a:lnSpc>
                <a:spcPct val="115000"/>
              </a:lnSpc>
              <a:spcAft>
                <a:spcPts val="1000"/>
              </a:spcAft>
              <a:tabLst>
                <a:tab pos="1292860" algn="l"/>
              </a:tabLst>
            </a:pPr>
            <a:r>
              <a:rPr lang="ar-SA" sz="2000" b="1" dirty="0">
                <a:effectLst/>
                <a:latin typeface="Calibri" panose="020F0502020204030204" pitchFamily="34" charset="0"/>
                <a:ea typeface="Calibri" panose="020F0502020204030204" pitchFamily="34" charset="0"/>
                <a:cs typeface="Arial" panose="020B0604020202020204" pitchFamily="34" charset="0"/>
              </a:rPr>
              <a:t>مستخدمو التطبيق</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tabLst>
                <a:tab pos="1292860" algn="l"/>
              </a:tabLst>
            </a:pPr>
            <a:r>
              <a:rPr lang="ar-SA" sz="1800" dirty="0">
                <a:effectLst/>
                <a:latin typeface="Calibri" panose="020F0502020204030204" pitchFamily="34" charset="0"/>
                <a:ea typeface="Calibri" panose="020F0502020204030204" pitchFamily="34" charset="0"/>
                <a:cs typeface="Arial" panose="020B0604020202020204" pitchFamily="34" charset="0"/>
              </a:rPr>
              <a:t> </a:t>
            </a:r>
            <a:r>
              <a:rPr lang="ar-SA" sz="1800" b="1" dirty="0">
                <a:effectLst/>
                <a:latin typeface="Calibri" panose="020F0502020204030204" pitchFamily="34" charset="0"/>
                <a:ea typeface="Calibri" panose="020F0502020204030204" pitchFamily="34" charset="0"/>
                <a:cs typeface="Arial" panose="020B0604020202020204" pitchFamily="34" charset="0"/>
              </a:rPr>
              <a:t>جمیع الأشخاص الذین یمكنهم استخدام التطبيق و هم</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a:effectLst/>
                <a:latin typeface="Arial" panose="020B0604020202020204" pitchFamily="34" charset="0"/>
                <a:ea typeface="Calibri" panose="020F0502020204030204" pitchFamily="34" charset="0"/>
                <a:cs typeface="Arial" panose="020B0604020202020204" pitchFamily="34" charset="0"/>
              </a:rPr>
              <a:t>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tabLst>
                <a:tab pos="1292860" algn="l"/>
              </a:tabLst>
            </a:pPr>
            <a:r>
              <a:rPr lang="ar-SA" sz="1800" b="1" dirty="0">
                <a:effectLst/>
                <a:latin typeface="Calibri" panose="020F0502020204030204" pitchFamily="34" charset="0"/>
                <a:ea typeface="Calibri" panose="020F0502020204030204" pitchFamily="34" charset="0"/>
                <a:cs typeface="Arial" panose="020B0604020202020204" pitchFamily="34" charset="0"/>
              </a:rPr>
              <a:t>1-الطالب: وهو الطالب المسجل في جامعة الأندلس المضاف الى نظام سجل الطلاب الخاص بالجامعة.</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tabLst>
                <a:tab pos="1292860" algn="l"/>
              </a:tabLst>
            </a:pPr>
            <a:r>
              <a:rPr lang="ar-SA" sz="1800" b="1" dirty="0">
                <a:effectLst/>
                <a:latin typeface="Calibri" panose="020F0502020204030204" pitchFamily="34" charset="0"/>
                <a:ea typeface="Calibri" panose="020F0502020204030204" pitchFamily="34" charset="0"/>
                <a:cs typeface="Arial" panose="020B0604020202020204" pitchFamily="34" charset="0"/>
              </a:rPr>
              <a:t> 2- مدرسو المقررات الجامعية بجامعة الأندلس.</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1000"/>
              </a:spcAft>
              <a:tabLst>
                <a:tab pos="1292860" algn="l"/>
              </a:tabLst>
            </a:pPr>
            <a:r>
              <a:rPr lang="ar-SA" sz="1800" b="1" dirty="0">
                <a:effectLst/>
                <a:latin typeface="Calibri" panose="020F0502020204030204" pitchFamily="34" charset="0"/>
                <a:ea typeface="Calibri" panose="020F0502020204030204" pitchFamily="34" charset="0"/>
                <a:cs typeface="Arial" panose="020B0604020202020204" pitchFamily="34" charset="0"/>
              </a:rPr>
              <a:t> 3- عمداء الكليات و رؤساء الأقسام في الجامعه وذلك لادارة المنشورات </a:t>
            </a:r>
            <a:r>
              <a:rPr lang="ar-YE" sz="1800" b="1" dirty="0">
                <a:effectLst/>
                <a:latin typeface="Calibri" panose="020F0502020204030204" pitchFamily="34" charset="0"/>
                <a:ea typeface="Calibri" panose="020F0502020204030204" pitchFamily="34" charset="0"/>
                <a:cs typeface="Arial" panose="020B0604020202020204" pitchFamily="34" charset="0"/>
              </a:rPr>
              <a:t>  </a:t>
            </a:r>
            <a:r>
              <a:rPr lang="ar-SA" sz="1800" b="1" dirty="0">
                <a:effectLst/>
                <a:latin typeface="Calibri" panose="020F0502020204030204" pitchFamily="34" charset="0"/>
                <a:ea typeface="Calibri" panose="020F0502020204030204" pitchFamily="34" charset="0"/>
                <a:cs typeface="Arial" panose="020B0604020202020204" pitchFamily="34" charset="0"/>
              </a:rPr>
              <a:t>والمستخدمين بهدف تقليل</a:t>
            </a:r>
            <a:r>
              <a:rPr lang="ar-YE" b="1" dirty="0">
                <a:latin typeface="Calibri" panose="020F0502020204030204" pitchFamily="34" charset="0"/>
                <a:ea typeface="Calibri" panose="020F0502020204030204" pitchFamily="34" charset="0"/>
                <a:cs typeface="Arial" panose="020B0604020202020204" pitchFamily="34" charset="0"/>
              </a:rPr>
              <a:t> </a:t>
            </a:r>
            <a:r>
              <a:rPr lang="ar-SA" sz="1800" b="1" dirty="0">
                <a:effectLst/>
                <a:latin typeface="Calibri" panose="020F0502020204030204" pitchFamily="34" charset="0"/>
                <a:ea typeface="Calibri" panose="020F0502020204030204" pitchFamily="34" charset="0"/>
                <a:cs typeface="Arial" panose="020B0604020202020204" pitchFamily="34" charset="0"/>
              </a:rPr>
              <a:t>الخساره التشغيلية</a:t>
            </a:r>
            <a:r>
              <a:rPr lang="ar-YE" sz="1800" b="1" dirty="0">
                <a:effectLst/>
                <a:latin typeface="Calibri" panose="020F0502020204030204" pitchFamily="34" charset="0"/>
                <a:ea typeface="Calibri" panose="020F0502020204030204" pitchFamily="34" charset="0"/>
                <a:cs typeface="Arial" panose="020B0604020202020204" pitchFamily="34" charset="0"/>
              </a:rPr>
              <a:t>.</a:t>
            </a:r>
            <a:endParaRPr lang="ar-YE" sz="2400" b="1" dirty="0">
              <a:latin typeface="Arial" panose="020B0604020202020204" pitchFamily="34" charset="0"/>
              <a:cs typeface="Arial" panose="020B0604020202020204" pitchFamily="34" charset="0"/>
            </a:endParaRPr>
          </a:p>
          <a:p>
            <a:pPr algn="just" rtl="1"/>
            <a:r>
              <a:rPr lang="ar-YE" sz="2400" b="1" dirty="0">
                <a:latin typeface="Arial" panose="020B0604020202020204" pitchFamily="34" charset="0"/>
                <a:cs typeface="Arial" panose="020B0604020202020204" pitchFamily="34" charset="0"/>
              </a:rPr>
              <a:t>المتطلبات الوظيفية :</a:t>
            </a:r>
            <a:endParaRPr lang="ar-YE" sz="1600" b="1" dirty="0">
              <a:latin typeface="Arial" panose="020B0604020202020204" pitchFamily="34" charset="0"/>
              <a:cs typeface="Arial" panose="020B0604020202020204" pitchFamily="34" charset="0"/>
            </a:endParaRPr>
          </a:p>
          <a:p>
            <a:pPr marL="228594" algn="r" rtl="1">
              <a:spcAft>
                <a:spcPts val="1000"/>
              </a:spcAft>
              <a:tabLst>
                <a:tab pos="1292828" algn="l"/>
              </a:tabLst>
            </a:pPr>
            <a:r>
              <a:rPr lang="ar-YE" sz="2000" dirty="0">
                <a:latin typeface="Arial" panose="020B0604020202020204" pitchFamily="34" charset="0"/>
                <a:ea typeface="Calibri" panose="020F0502020204030204" pitchFamily="34" charset="0"/>
                <a:cs typeface="Arial" panose="020B0604020202020204" pitchFamily="34" charset="0"/>
              </a:rPr>
              <a:t>المتطلبات الوظيفيه للنظام (</a:t>
            </a:r>
            <a:r>
              <a:rPr lang="en-US" sz="2000" dirty="0">
                <a:latin typeface="Arial" panose="020B0604020202020204" pitchFamily="34" charset="0"/>
                <a:ea typeface="Calibri" panose="020F0502020204030204" pitchFamily="34" charset="0"/>
                <a:cs typeface="Arial" panose="020B0604020202020204" pitchFamily="34" charset="0"/>
              </a:rPr>
              <a:t>Functional-Requirements</a:t>
            </a:r>
            <a:r>
              <a:rPr lang="ar-YE" sz="2000" dirty="0">
                <a:latin typeface="Arial" panose="020B0604020202020204" pitchFamily="34" charset="0"/>
                <a:ea typeface="Calibri" panose="020F0502020204030204" pitchFamily="34" charset="0"/>
                <a:cs typeface="Arial" panose="020B0604020202020204" pitchFamily="34" charset="0"/>
              </a:rPr>
              <a:t>) :</a:t>
            </a:r>
            <a:endParaRPr lang="en-US" sz="2000" dirty="0">
              <a:latin typeface="Arial" panose="020B0604020202020204" pitchFamily="34" charset="0"/>
              <a:ea typeface="Calibri" panose="020F0502020204030204" pitchFamily="34" charset="0"/>
              <a:cs typeface="Arial" panose="020B0604020202020204" pitchFamily="34" charset="0"/>
            </a:endParaRPr>
          </a:p>
          <a:p>
            <a:pPr marL="342900" lvl="0" indent="-342900" algn="r" rtl="1">
              <a:lnSpc>
                <a:spcPct val="150000"/>
              </a:lnSpc>
              <a:spcAft>
                <a:spcPts val="1000"/>
              </a:spcAft>
              <a:buSzPts val="1600"/>
              <a:buFont typeface="Symbol" panose="05050102010706020507" pitchFamily="18" charset="2"/>
              <a:buChar char=""/>
              <a:tabLst>
                <a:tab pos="1292860" algn="l"/>
              </a:tabLst>
            </a:pPr>
            <a:r>
              <a:rPr lang="ar-SA" sz="1800" b="1" dirty="0">
                <a:effectLst/>
                <a:latin typeface="Calibri" panose="020F0502020204030204" pitchFamily="34" charset="0"/>
                <a:ea typeface="Calibri" panose="020F0502020204030204" pitchFamily="34" charset="0"/>
                <a:cs typeface="Arial" panose="020B0604020202020204" pitchFamily="34" charset="0"/>
              </a:rPr>
              <a:t>استعراض المنشورات (</a:t>
            </a:r>
            <a:r>
              <a:rPr lang="en-US" sz="1800" b="1" dirty="0">
                <a:effectLst/>
                <a:latin typeface="Calibri" panose="020F0502020204030204" pitchFamily="34" charset="0"/>
                <a:ea typeface="Calibri" panose="020F0502020204030204" pitchFamily="34" charset="0"/>
                <a:cs typeface="Arial" panose="020B0604020202020204" pitchFamily="34" charset="0"/>
              </a:rPr>
              <a:t>Post</a:t>
            </a:r>
            <a:r>
              <a:rPr lang="ar-SA" sz="1800" b="1" dirty="0">
                <a:effectLst/>
                <a:latin typeface="Calibri" panose="020F0502020204030204" pitchFamily="34" charset="0"/>
                <a:ea typeface="Calibri" panose="020F0502020204030204" pitchFamily="34" charset="0"/>
                <a:cs typeface="Arial" panose="020B0604020202020204" pitchFamily="34" charset="0"/>
              </a:rPr>
              <a:t>).</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50000"/>
              </a:lnSpc>
              <a:spcAft>
                <a:spcPts val="1000"/>
              </a:spcAft>
              <a:buSzPts val="1600"/>
              <a:buFont typeface="Symbol" panose="05050102010706020507" pitchFamily="18" charset="2"/>
              <a:buChar char=""/>
              <a:tabLst>
                <a:tab pos="1292860" algn="l"/>
              </a:tabLst>
            </a:pPr>
            <a:r>
              <a:rPr lang="ar-SA" sz="1800" b="1" dirty="0">
                <a:effectLst/>
                <a:latin typeface="Calibri" panose="020F0502020204030204" pitchFamily="34" charset="0"/>
                <a:ea typeface="Calibri" panose="020F0502020204030204" pitchFamily="34" charset="0"/>
                <a:cs typeface="Arial" panose="020B0604020202020204" pitchFamily="34" charset="0"/>
              </a:rPr>
              <a:t>يُتيح عرض الملف الشخصي لمستخدمي التطبيق.</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50000"/>
              </a:lnSpc>
              <a:spcAft>
                <a:spcPts val="1000"/>
              </a:spcAft>
              <a:buSzPts val="1600"/>
              <a:buFont typeface="Symbol" panose="05050102010706020507" pitchFamily="18" charset="2"/>
              <a:buChar char=""/>
              <a:tabLst>
                <a:tab pos="1292860" algn="l"/>
              </a:tabLst>
            </a:pPr>
            <a:r>
              <a:rPr lang="ar-SA" sz="1800" b="1" dirty="0">
                <a:effectLst/>
                <a:latin typeface="Calibri" panose="020F0502020204030204" pitchFamily="34" charset="0"/>
                <a:ea typeface="Calibri" panose="020F0502020204030204" pitchFamily="34" charset="0"/>
                <a:cs typeface="Arial" panose="020B0604020202020204" pitchFamily="34" charset="0"/>
              </a:rPr>
              <a:t>يُمكن مستخدمو التطبيق من تعديل بيانات الملف الشخصي.</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50000"/>
              </a:lnSpc>
              <a:spcAft>
                <a:spcPts val="1000"/>
              </a:spcAft>
              <a:buSzPts val="1600"/>
              <a:buFont typeface="Symbol" panose="05050102010706020507" pitchFamily="18" charset="2"/>
              <a:buChar char=""/>
              <a:tabLst>
                <a:tab pos="1292860" algn="l"/>
              </a:tabLst>
            </a:pPr>
            <a:r>
              <a:rPr lang="ar-SA" sz="1800" b="1" dirty="0">
                <a:effectLst/>
                <a:latin typeface="Calibri" panose="020F0502020204030204" pitchFamily="34" charset="0"/>
                <a:ea typeface="Calibri" panose="020F0502020204030204" pitchFamily="34" charset="0"/>
                <a:cs typeface="Arial" panose="020B0604020202020204" pitchFamily="34" charset="0"/>
              </a:rPr>
              <a:t>­­­ يُمكن عمداء الكليات رؤساء الأقسام من (حذف منشور).</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just" rtl="1"/>
            <a:endParaRPr lang="ar-YE" sz="2400" b="1" dirty="0">
              <a:latin typeface="Arial" panose="020B0604020202020204" pitchFamily="34" charset="0"/>
              <a:cs typeface="Arial" panose="020B0604020202020204" pitchFamily="34" charset="0"/>
            </a:endParaRPr>
          </a:p>
        </p:txBody>
      </p:sp>
      <p:sp>
        <p:nvSpPr>
          <p:cNvPr id="7" name="Rectangle 6"/>
          <p:cNvSpPr/>
          <p:nvPr/>
        </p:nvSpPr>
        <p:spPr>
          <a:xfrm>
            <a:off x="4484558" y="6310858"/>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solidFill>
                  <a:srgbClr val="000000"/>
                </a:solidFill>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solidFill>
                  <a:srgbClr val="000000"/>
                </a:solidFill>
                <a:latin typeface="Calibri" panose="020F0502020204030204" pitchFamily="34" charset="0"/>
                <a:ea typeface="Calibri" panose="020F0502020204030204" pitchFamily="34" charset="0"/>
                <a:cs typeface="Calibri" panose="020F0502020204030204" pitchFamily="34" charset="0"/>
              </a:rPr>
              <a:t> ) </a:t>
            </a:r>
            <a:endParaRPr lang="ar-YE" dirty="0"/>
          </a:p>
        </p:txBody>
      </p:sp>
    </p:spTree>
    <p:extLst>
      <p:ext uri="{BB962C8B-B14F-4D97-AF65-F5344CB8AC3E}">
        <p14:creationId xmlns:p14="http://schemas.microsoft.com/office/powerpoint/2010/main" val="137633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rot="10800000">
            <a:off x="0" y="1"/>
            <a:ext cx="12192000" cy="3943351"/>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pic>
        <p:nvPicPr>
          <p:cNvPr id="9" name="عنصر نائب للصورة 8" descr="صورة تحتوي على شخص, داخلي, كمبيوتر محمول, سيدة&#10;&#10;تم إنشاء الوصف تلقائياً">
            <a:extLst>
              <a:ext uri="{FF2B5EF4-FFF2-40B4-BE49-F238E27FC236}">
                <a16:creationId xmlns:a16="http://schemas.microsoft.com/office/drawing/2014/main" id="{B79DE213-1A86-4512-8D7B-2944AE76DC1C}"/>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5103" b="49657"/>
          <a:stretch/>
        </p:blipFill>
        <p:spPr>
          <a:xfrm>
            <a:off x="0" y="8879"/>
            <a:ext cx="12192000" cy="3677139"/>
          </a:xfrm>
        </p:spPr>
      </p:pic>
      <p:sp>
        <p:nvSpPr>
          <p:cNvPr id="5" name="TextBox 4"/>
          <p:cNvSpPr txBox="1"/>
          <p:nvPr/>
        </p:nvSpPr>
        <p:spPr>
          <a:xfrm>
            <a:off x="799475" y="580179"/>
            <a:ext cx="10593051" cy="923330"/>
          </a:xfrm>
          <a:prstGeom prst="rect">
            <a:avLst/>
          </a:prstGeom>
          <a:noFill/>
        </p:spPr>
        <p:txBody>
          <a:bodyPr wrap="square" rtlCol="0" anchor="ctr">
            <a:spAutoFit/>
          </a:bodyPr>
          <a:lstStyle/>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أعضاء فريق العمل على المشروع</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0" name="Oval 9"/>
          <p:cNvSpPr/>
          <p:nvPr/>
        </p:nvSpPr>
        <p:spPr>
          <a:xfrm>
            <a:off x="6082339" y="2925039"/>
            <a:ext cx="2177635" cy="2317584"/>
          </a:xfrm>
          <a:custGeom>
            <a:avLst/>
            <a:gdLst>
              <a:gd name="connsiteX0" fmla="*/ 0 w 1905000"/>
              <a:gd name="connsiteY0" fmla="*/ 952500 h 1905000"/>
              <a:gd name="connsiteX1" fmla="*/ 952500 w 1905000"/>
              <a:gd name="connsiteY1" fmla="*/ 0 h 1905000"/>
              <a:gd name="connsiteX2" fmla="*/ 1905000 w 1905000"/>
              <a:gd name="connsiteY2" fmla="*/ 952500 h 1905000"/>
              <a:gd name="connsiteX3" fmla="*/ 952500 w 1905000"/>
              <a:gd name="connsiteY3" fmla="*/ 1905000 h 1905000"/>
              <a:gd name="connsiteX4" fmla="*/ 0 w 1905000"/>
              <a:gd name="connsiteY4" fmla="*/ 952500 h 1905000"/>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148221"/>
              <a:gd name="connsiteX1" fmla="*/ 952500 w 1905000"/>
              <a:gd name="connsiteY1" fmla="*/ 127099 h 2148221"/>
              <a:gd name="connsiteX2" fmla="*/ 1905000 w 1905000"/>
              <a:gd name="connsiteY2" fmla="*/ 1079599 h 2148221"/>
              <a:gd name="connsiteX3" fmla="*/ 952500 w 1905000"/>
              <a:gd name="connsiteY3" fmla="*/ 2032099 h 2148221"/>
              <a:gd name="connsiteX4" fmla="*/ 0 w 1905000"/>
              <a:gd name="connsiteY4" fmla="*/ 1079599 h 2148221"/>
              <a:gd name="connsiteX0" fmla="*/ 0 w 1905000"/>
              <a:gd name="connsiteY0" fmla="*/ 1079599 h 2137598"/>
              <a:gd name="connsiteX1" fmla="*/ 952500 w 1905000"/>
              <a:gd name="connsiteY1" fmla="*/ 127099 h 2137598"/>
              <a:gd name="connsiteX2" fmla="*/ 1905000 w 1905000"/>
              <a:gd name="connsiteY2" fmla="*/ 1079599 h 2137598"/>
              <a:gd name="connsiteX3" fmla="*/ 952500 w 1905000"/>
              <a:gd name="connsiteY3" fmla="*/ 2032099 h 2137598"/>
              <a:gd name="connsiteX4" fmla="*/ 0 w 1905000"/>
              <a:gd name="connsiteY4" fmla="*/ 1079599 h 2137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2137598">
                <a:moveTo>
                  <a:pt x="0" y="1079599"/>
                </a:moveTo>
                <a:cubicBezTo>
                  <a:pt x="0" y="553548"/>
                  <a:pt x="674099" y="584299"/>
                  <a:pt x="952500" y="127099"/>
                </a:cubicBezTo>
                <a:cubicBezTo>
                  <a:pt x="1230901" y="-330101"/>
                  <a:pt x="1905000" y="553548"/>
                  <a:pt x="1905000" y="1079599"/>
                </a:cubicBezTo>
                <a:cubicBezTo>
                  <a:pt x="1305394" y="1440758"/>
                  <a:pt x="1253699" y="2466814"/>
                  <a:pt x="952500" y="2032099"/>
                </a:cubicBezTo>
                <a:cubicBezTo>
                  <a:pt x="651301" y="1597384"/>
                  <a:pt x="0" y="1605650"/>
                  <a:pt x="0" y="1079599"/>
                </a:cubicBezTo>
                <a:close/>
              </a:path>
            </a:pathLst>
          </a:cu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13" name="Oval 9"/>
          <p:cNvSpPr/>
          <p:nvPr/>
        </p:nvSpPr>
        <p:spPr>
          <a:xfrm>
            <a:off x="8852316" y="3100340"/>
            <a:ext cx="2177635" cy="2317584"/>
          </a:xfrm>
          <a:custGeom>
            <a:avLst/>
            <a:gdLst>
              <a:gd name="connsiteX0" fmla="*/ 0 w 1905000"/>
              <a:gd name="connsiteY0" fmla="*/ 952500 h 1905000"/>
              <a:gd name="connsiteX1" fmla="*/ 952500 w 1905000"/>
              <a:gd name="connsiteY1" fmla="*/ 0 h 1905000"/>
              <a:gd name="connsiteX2" fmla="*/ 1905000 w 1905000"/>
              <a:gd name="connsiteY2" fmla="*/ 952500 h 1905000"/>
              <a:gd name="connsiteX3" fmla="*/ 952500 w 1905000"/>
              <a:gd name="connsiteY3" fmla="*/ 1905000 h 1905000"/>
              <a:gd name="connsiteX4" fmla="*/ 0 w 1905000"/>
              <a:gd name="connsiteY4" fmla="*/ 952500 h 1905000"/>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148221"/>
              <a:gd name="connsiteX1" fmla="*/ 952500 w 1905000"/>
              <a:gd name="connsiteY1" fmla="*/ 127099 h 2148221"/>
              <a:gd name="connsiteX2" fmla="*/ 1905000 w 1905000"/>
              <a:gd name="connsiteY2" fmla="*/ 1079599 h 2148221"/>
              <a:gd name="connsiteX3" fmla="*/ 952500 w 1905000"/>
              <a:gd name="connsiteY3" fmla="*/ 2032099 h 2148221"/>
              <a:gd name="connsiteX4" fmla="*/ 0 w 1905000"/>
              <a:gd name="connsiteY4" fmla="*/ 1079599 h 2148221"/>
              <a:gd name="connsiteX0" fmla="*/ 0 w 1905000"/>
              <a:gd name="connsiteY0" fmla="*/ 1079599 h 2137598"/>
              <a:gd name="connsiteX1" fmla="*/ 952500 w 1905000"/>
              <a:gd name="connsiteY1" fmla="*/ 127099 h 2137598"/>
              <a:gd name="connsiteX2" fmla="*/ 1905000 w 1905000"/>
              <a:gd name="connsiteY2" fmla="*/ 1079599 h 2137598"/>
              <a:gd name="connsiteX3" fmla="*/ 952500 w 1905000"/>
              <a:gd name="connsiteY3" fmla="*/ 2032099 h 2137598"/>
              <a:gd name="connsiteX4" fmla="*/ 0 w 1905000"/>
              <a:gd name="connsiteY4" fmla="*/ 1079599 h 2137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2137598">
                <a:moveTo>
                  <a:pt x="0" y="1079599"/>
                </a:moveTo>
                <a:cubicBezTo>
                  <a:pt x="0" y="553548"/>
                  <a:pt x="674099" y="584299"/>
                  <a:pt x="952500" y="127099"/>
                </a:cubicBezTo>
                <a:cubicBezTo>
                  <a:pt x="1230901" y="-330101"/>
                  <a:pt x="1905000" y="553548"/>
                  <a:pt x="1905000" y="1079599"/>
                </a:cubicBezTo>
                <a:cubicBezTo>
                  <a:pt x="1305394" y="1440758"/>
                  <a:pt x="1253699" y="2466814"/>
                  <a:pt x="952500" y="2032099"/>
                </a:cubicBezTo>
                <a:cubicBezTo>
                  <a:pt x="651301" y="1597384"/>
                  <a:pt x="0" y="1605650"/>
                  <a:pt x="0" y="1079599"/>
                </a:cubicBezTo>
                <a:close/>
              </a:path>
            </a:pathLst>
          </a:cu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16" name="Oval 9"/>
          <p:cNvSpPr/>
          <p:nvPr/>
        </p:nvSpPr>
        <p:spPr>
          <a:xfrm>
            <a:off x="406983" y="3786863"/>
            <a:ext cx="2177635" cy="2317584"/>
          </a:xfrm>
          <a:custGeom>
            <a:avLst/>
            <a:gdLst>
              <a:gd name="connsiteX0" fmla="*/ 0 w 1905000"/>
              <a:gd name="connsiteY0" fmla="*/ 952500 h 1905000"/>
              <a:gd name="connsiteX1" fmla="*/ 952500 w 1905000"/>
              <a:gd name="connsiteY1" fmla="*/ 0 h 1905000"/>
              <a:gd name="connsiteX2" fmla="*/ 1905000 w 1905000"/>
              <a:gd name="connsiteY2" fmla="*/ 952500 h 1905000"/>
              <a:gd name="connsiteX3" fmla="*/ 952500 w 1905000"/>
              <a:gd name="connsiteY3" fmla="*/ 1905000 h 1905000"/>
              <a:gd name="connsiteX4" fmla="*/ 0 w 1905000"/>
              <a:gd name="connsiteY4" fmla="*/ 952500 h 1905000"/>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148221"/>
              <a:gd name="connsiteX1" fmla="*/ 952500 w 1905000"/>
              <a:gd name="connsiteY1" fmla="*/ 127099 h 2148221"/>
              <a:gd name="connsiteX2" fmla="*/ 1905000 w 1905000"/>
              <a:gd name="connsiteY2" fmla="*/ 1079599 h 2148221"/>
              <a:gd name="connsiteX3" fmla="*/ 952500 w 1905000"/>
              <a:gd name="connsiteY3" fmla="*/ 2032099 h 2148221"/>
              <a:gd name="connsiteX4" fmla="*/ 0 w 1905000"/>
              <a:gd name="connsiteY4" fmla="*/ 1079599 h 2148221"/>
              <a:gd name="connsiteX0" fmla="*/ 0 w 1905000"/>
              <a:gd name="connsiteY0" fmla="*/ 1079599 h 2137598"/>
              <a:gd name="connsiteX1" fmla="*/ 952500 w 1905000"/>
              <a:gd name="connsiteY1" fmla="*/ 127099 h 2137598"/>
              <a:gd name="connsiteX2" fmla="*/ 1905000 w 1905000"/>
              <a:gd name="connsiteY2" fmla="*/ 1079599 h 2137598"/>
              <a:gd name="connsiteX3" fmla="*/ 952500 w 1905000"/>
              <a:gd name="connsiteY3" fmla="*/ 2032099 h 2137598"/>
              <a:gd name="connsiteX4" fmla="*/ 0 w 1905000"/>
              <a:gd name="connsiteY4" fmla="*/ 1079599 h 2137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2137598">
                <a:moveTo>
                  <a:pt x="0" y="1079599"/>
                </a:moveTo>
                <a:cubicBezTo>
                  <a:pt x="0" y="553548"/>
                  <a:pt x="674099" y="584299"/>
                  <a:pt x="952500" y="127099"/>
                </a:cubicBezTo>
                <a:cubicBezTo>
                  <a:pt x="1230901" y="-330101"/>
                  <a:pt x="1905000" y="553548"/>
                  <a:pt x="1905000" y="1079599"/>
                </a:cubicBezTo>
                <a:cubicBezTo>
                  <a:pt x="1305394" y="1440758"/>
                  <a:pt x="1253699" y="2466814"/>
                  <a:pt x="952500" y="2032099"/>
                </a:cubicBezTo>
                <a:cubicBezTo>
                  <a:pt x="651301" y="1597384"/>
                  <a:pt x="0" y="1605650"/>
                  <a:pt x="0" y="1079599"/>
                </a:cubicBezTo>
                <a:close/>
              </a:path>
            </a:pathLst>
          </a:cu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19" name="TextBox 18"/>
          <p:cNvSpPr txBox="1"/>
          <p:nvPr/>
        </p:nvSpPr>
        <p:spPr>
          <a:xfrm>
            <a:off x="6218656" y="5309682"/>
            <a:ext cx="2027655" cy="400110"/>
          </a:xfrm>
          <a:prstGeom prst="rect">
            <a:avLst/>
          </a:prstGeom>
          <a:noFill/>
        </p:spPr>
        <p:txBody>
          <a:bodyPr wrap="square" rtlCol="0" anchor="ctr">
            <a:spAutoFit/>
          </a:bodyPr>
          <a:lstStyle/>
          <a:p>
            <a:pPr algn="ctr" rtl="1"/>
            <a:r>
              <a:rPr lang="ar-YE" sz="2000" dirty="0">
                <a:latin typeface="DIN Next LT Arabic Light" panose="020B0303020203050203" pitchFamily="34" charset="-78"/>
                <a:cs typeface="DIN Next LT Arabic Light" panose="020B0303020203050203" pitchFamily="34" charset="-78"/>
              </a:rPr>
              <a:t>م/عبدالرحمن السماوي</a:t>
            </a:r>
            <a:endParaRPr lang="en-ID" sz="2000" dirty="0">
              <a:latin typeface="DIN Next LT Arabic Light" panose="020B0303020203050203" pitchFamily="34" charset="-78"/>
              <a:cs typeface="DIN Next LT Arabic Light" panose="020B0303020203050203" pitchFamily="34" charset="-78"/>
            </a:endParaRPr>
          </a:p>
        </p:txBody>
      </p:sp>
      <p:sp>
        <p:nvSpPr>
          <p:cNvPr id="20" name="TextBox 19"/>
          <p:cNvSpPr txBox="1"/>
          <p:nvPr/>
        </p:nvSpPr>
        <p:spPr>
          <a:xfrm>
            <a:off x="8927306" y="5716960"/>
            <a:ext cx="2027655" cy="338554"/>
          </a:xfrm>
          <a:prstGeom prst="rect">
            <a:avLst/>
          </a:prstGeom>
          <a:noFill/>
        </p:spPr>
        <p:txBody>
          <a:bodyPr wrap="square" rtlCol="0" anchor="ctr">
            <a:spAutoFit/>
          </a:bodyPr>
          <a:lstStyle/>
          <a:p>
            <a:pPr algn="ctr" rtl="1"/>
            <a:r>
              <a:rPr lang="ar-EG" sz="1600" dirty="0">
                <a:latin typeface="DIN Next LT Arabic Light" panose="020B0303020203050203" pitchFamily="34" charset="-78"/>
                <a:cs typeface="DIN Next LT Arabic Light" panose="020B0303020203050203" pitchFamily="34" charset="-78"/>
              </a:rPr>
              <a:t>مشارك في المشروع</a:t>
            </a:r>
            <a:endParaRPr lang="en-ID" sz="1600" dirty="0">
              <a:latin typeface="DIN Next LT Arabic Light" panose="020B0303020203050203" pitchFamily="34" charset="-78"/>
              <a:cs typeface="DIN Next LT Arabic Light" panose="020B0303020203050203" pitchFamily="34" charset="-78"/>
            </a:endParaRPr>
          </a:p>
        </p:txBody>
      </p:sp>
      <p:sp>
        <p:nvSpPr>
          <p:cNvPr id="21" name="TextBox 20"/>
          <p:cNvSpPr txBox="1"/>
          <p:nvPr/>
        </p:nvSpPr>
        <p:spPr>
          <a:xfrm>
            <a:off x="223211" y="6017715"/>
            <a:ext cx="2027655" cy="400110"/>
          </a:xfrm>
          <a:prstGeom prst="rect">
            <a:avLst/>
          </a:prstGeom>
          <a:noFill/>
        </p:spPr>
        <p:txBody>
          <a:bodyPr wrap="square" rtlCol="0" anchor="ctr">
            <a:spAutoFit/>
          </a:bodyPr>
          <a:lstStyle/>
          <a:p>
            <a:pPr algn="r" rtl="1"/>
            <a:r>
              <a:rPr lang="ar-YE" sz="2000" dirty="0">
                <a:latin typeface="DIN Next LT Arabic Light" panose="020B0303020203050203" pitchFamily="34" charset="-78"/>
                <a:cs typeface="DIN Next LT Arabic Light" panose="020B0303020203050203" pitchFamily="34" charset="-78"/>
              </a:rPr>
              <a:t>م/محمد الظاهري</a:t>
            </a:r>
            <a:endParaRPr lang="en-ID" sz="2000" dirty="0">
              <a:latin typeface="DIN Next LT Arabic Light" panose="020B0303020203050203" pitchFamily="34" charset="-78"/>
              <a:cs typeface="DIN Next LT Arabic Light" panose="020B0303020203050203" pitchFamily="34" charset="-78"/>
            </a:endParaRPr>
          </a:p>
        </p:txBody>
      </p:sp>
      <p:sp>
        <p:nvSpPr>
          <p:cNvPr id="22" name="TextBox 21"/>
          <p:cNvSpPr txBox="1"/>
          <p:nvPr/>
        </p:nvSpPr>
        <p:spPr>
          <a:xfrm>
            <a:off x="132258" y="6421403"/>
            <a:ext cx="2027655" cy="338554"/>
          </a:xfrm>
          <a:prstGeom prst="rect">
            <a:avLst/>
          </a:prstGeom>
          <a:noFill/>
        </p:spPr>
        <p:txBody>
          <a:bodyPr wrap="square" rtlCol="0" anchor="ctr">
            <a:spAutoFit/>
          </a:bodyPr>
          <a:lstStyle/>
          <a:p>
            <a:pPr algn="r" rtl="1"/>
            <a:r>
              <a:rPr lang="ar-EG" sz="1600" dirty="0">
                <a:latin typeface="DIN Next LT Arabic Light" panose="020B0303020203050203" pitchFamily="34" charset="-78"/>
                <a:cs typeface="DIN Next LT Arabic Light" panose="020B0303020203050203" pitchFamily="34" charset="-78"/>
              </a:rPr>
              <a:t>مشارك في المشروع</a:t>
            </a:r>
            <a:endParaRPr lang="en-ID" sz="1600" dirty="0">
              <a:latin typeface="DIN Next LT Arabic Light" panose="020B0303020203050203" pitchFamily="34" charset="-78"/>
              <a:cs typeface="DIN Next LT Arabic Light" panose="020B0303020203050203" pitchFamily="34" charset="-78"/>
            </a:endParaRPr>
          </a:p>
        </p:txBody>
      </p:sp>
      <p:sp>
        <p:nvSpPr>
          <p:cNvPr id="23" name="TextBox 22"/>
          <p:cNvSpPr txBox="1"/>
          <p:nvPr/>
        </p:nvSpPr>
        <p:spPr>
          <a:xfrm>
            <a:off x="9002296" y="5374006"/>
            <a:ext cx="2027655" cy="400110"/>
          </a:xfrm>
          <a:prstGeom prst="rect">
            <a:avLst/>
          </a:prstGeom>
          <a:noFill/>
        </p:spPr>
        <p:txBody>
          <a:bodyPr wrap="square" rtlCol="0" anchor="ctr">
            <a:spAutoFit/>
          </a:bodyPr>
          <a:lstStyle/>
          <a:p>
            <a:pPr algn="ctr" rtl="1"/>
            <a:r>
              <a:rPr lang="ar-YE" sz="2000" dirty="0">
                <a:latin typeface="DIN Next LT Arabic Light" panose="020B0303020203050203" pitchFamily="34" charset="-78"/>
                <a:cs typeface="DIN Next LT Arabic Light" panose="020B0303020203050203" pitchFamily="34" charset="-78"/>
              </a:rPr>
              <a:t>م/رياض الخالدي</a:t>
            </a:r>
            <a:endParaRPr lang="en-ID" sz="2000" dirty="0">
              <a:latin typeface="DIN Next LT Arabic Light" panose="020B0303020203050203" pitchFamily="34" charset="-78"/>
              <a:cs typeface="DIN Next LT Arabic Light" panose="020B0303020203050203" pitchFamily="34" charset="-78"/>
            </a:endParaRPr>
          </a:p>
        </p:txBody>
      </p:sp>
      <p:sp>
        <p:nvSpPr>
          <p:cNvPr id="24" name="TextBox 23"/>
          <p:cNvSpPr txBox="1"/>
          <p:nvPr/>
        </p:nvSpPr>
        <p:spPr>
          <a:xfrm>
            <a:off x="6218656" y="5716960"/>
            <a:ext cx="2027655" cy="338554"/>
          </a:xfrm>
          <a:prstGeom prst="rect">
            <a:avLst/>
          </a:prstGeom>
          <a:noFill/>
        </p:spPr>
        <p:txBody>
          <a:bodyPr wrap="square" rtlCol="0" anchor="ctr">
            <a:spAutoFit/>
          </a:bodyPr>
          <a:lstStyle/>
          <a:p>
            <a:pPr algn="ctr" rtl="1"/>
            <a:r>
              <a:rPr lang="ar-EG" sz="1600" dirty="0">
                <a:latin typeface="DIN Next LT Arabic Light" panose="020B0303020203050203" pitchFamily="34" charset="-78"/>
                <a:cs typeface="DIN Next LT Arabic Light" panose="020B0303020203050203" pitchFamily="34" charset="-78"/>
              </a:rPr>
              <a:t>مشارك في المشروع</a:t>
            </a:r>
            <a:endParaRPr lang="en-ID" sz="1600" dirty="0">
              <a:latin typeface="DIN Next LT Arabic Light" panose="020B0303020203050203" pitchFamily="34" charset="-78"/>
              <a:cs typeface="DIN Next LT Arabic Light" panose="020B0303020203050203" pitchFamily="34" charset="-78"/>
            </a:endParaRPr>
          </a:p>
        </p:txBody>
      </p:sp>
      <p:sp>
        <p:nvSpPr>
          <p:cNvPr id="27" name="Rectangle 26"/>
          <p:cNvSpPr/>
          <p:nvPr/>
        </p:nvSpPr>
        <p:spPr>
          <a:xfrm>
            <a:off x="8969116" y="6310858"/>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b="1" dirty="0">
                <a:solidFill>
                  <a:srgbClr val="000000"/>
                </a:solidFill>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25" name="Oval 9">
            <a:extLst>
              <a:ext uri="{FF2B5EF4-FFF2-40B4-BE49-F238E27FC236}">
                <a16:creationId xmlns:a16="http://schemas.microsoft.com/office/drawing/2014/main" id="{D44502AB-E7A9-44FA-9C61-D59A1F27E9CD}"/>
              </a:ext>
            </a:extLst>
          </p:cNvPr>
          <p:cNvSpPr/>
          <p:nvPr/>
        </p:nvSpPr>
        <p:spPr>
          <a:xfrm>
            <a:off x="3115633" y="3025323"/>
            <a:ext cx="2177635" cy="2317584"/>
          </a:xfrm>
          <a:custGeom>
            <a:avLst/>
            <a:gdLst>
              <a:gd name="connsiteX0" fmla="*/ 0 w 1905000"/>
              <a:gd name="connsiteY0" fmla="*/ 952500 h 1905000"/>
              <a:gd name="connsiteX1" fmla="*/ 952500 w 1905000"/>
              <a:gd name="connsiteY1" fmla="*/ 0 h 1905000"/>
              <a:gd name="connsiteX2" fmla="*/ 1905000 w 1905000"/>
              <a:gd name="connsiteY2" fmla="*/ 952500 h 1905000"/>
              <a:gd name="connsiteX3" fmla="*/ 952500 w 1905000"/>
              <a:gd name="connsiteY3" fmla="*/ 1905000 h 1905000"/>
              <a:gd name="connsiteX4" fmla="*/ 0 w 1905000"/>
              <a:gd name="connsiteY4" fmla="*/ 952500 h 1905000"/>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148221"/>
              <a:gd name="connsiteX1" fmla="*/ 952500 w 1905000"/>
              <a:gd name="connsiteY1" fmla="*/ 127099 h 2148221"/>
              <a:gd name="connsiteX2" fmla="*/ 1905000 w 1905000"/>
              <a:gd name="connsiteY2" fmla="*/ 1079599 h 2148221"/>
              <a:gd name="connsiteX3" fmla="*/ 952500 w 1905000"/>
              <a:gd name="connsiteY3" fmla="*/ 2032099 h 2148221"/>
              <a:gd name="connsiteX4" fmla="*/ 0 w 1905000"/>
              <a:gd name="connsiteY4" fmla="*/ 1079599 h 2148221"/>
              <a:gd name="connsiteX0" fmla="*/ 0 w 1905000"/>
              <a:gd name="connsiteY0" fmla="*/ 1079599 h 2137598"/>
              <a:gd name="connsiteX1" fmla="*/ 952500 w 1905000"/>
              <a:gd name="connsiteY1" fmla="*/ 127099 h 2137598"/>
              <a:gd name="connsiteX2" fmla="*/ 1905000 w 1905000"/>
              <a:gd name="connsiteY2" fmla="*/ 1079599 h 2137598"/>
              <a:gd name="connsiteX3" fmla="*/ 952500 w 1905000"/>
              <a:gd name="connsiteY3" fmla="*/ 2032099 h 2137598"/>
              <a:gd name="connsiteX4" fmla="*/ 0 w 1905000"/>
              <a:gd name="connsiteY4" fmla="*/ 1079599 h 2137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2137598">
                <a:moveTo>
                  <a:pt x="0" y="1079599"/>
                </a:moveTo>
                <a:cubicBezTo>
                  <a:pt x="0" y="553548"/>
                  <a:pt x="674099" y="584299"/>
                  <a:pt x="952500" y="127099"/>
                </a:cubicBezTo>
                <a:cubicBezTo>
                  <a:pt x="1230901" y="-330101"/>
                  <a:pt x="1905000" y="553548"/>
                  <a:pt x="1905000" y="1079599"/>
                </a:cubicBezTo>
                <a:cubicBezTo>
                  <a:pt x="1305394" y="1440758"/>
                  <a:pt x="1253699" y="2466814"/>
                  <a:pt x="952500" y="2032099"/>
                </a:cubicBezTo>
                <a:cubicBezTo>
                  <a:pt x="651301" y="1597384"/>
                  <a:pt x="0" y="1605650"/>
                  <a:pt x="0" y="1079599"/>
                </a:cubicBezTo>
                <a:close/>
              </a:path>
            </a:pathLst>
          </a:cu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30" name="TextBox 20">
            <a:extLst>
              <a:ext uri="{FF2B5EF4-FFF2-40B4-BE49-F238E27FC236}">
                <a16:creationId xmlns:a16="http://schemas.microsoft.com/office/drawing/2014/main" id="{7B372342-284A-4A61-B9BB-31A100C4A082}"/>
              </a:ext>
            </a:extLst>
          </p:cNvPr>
          <p:cNvSpPr txBox="1"/>
          <p:nvPr/>
        </p:nvSpPr>
        <p:spPr>
          <a:xfrm>
            <a:off x="2857171" y="5417924"/>
            <a:ext cx="2027655" cy="400110"/>
          </a:xfrm>
          <a:prstGeom prst="rect">
            <a:avLst/>
          </a:prstGeom>
          <a:noFill/>
        </p:spPr>
        <p:txBody>
          <a:bodyPr wrap="square" rtlCol="0" anchor="ctr">
            <a:spAutoFit/>
          </a:bodyPr>
          <a:lstStyle/>
          <a:p>
            <a:pPr algn="r" rtl="1"/>
            <a:r>
              <a:rPr lang="ar-YE" sz="2000" dirty="0">
                <a:latin typeface="DIN Next LT Arabic Light" panose="020B0303020203050203" pitchFamily="34" charset="-78"/>
                <a:cs typeface="DIN Next LT Arabic Light" panose="020B0303020203050203" pitchFamily="34" charset="-78"/>
              </a:rPr>
              <a:t>م/عبدالله الفقيه</a:t>
            </a:r>
            <a:endParaRPr lang="en-ID" sz="2000" dirty="0">
              <a:latin typeface="DIN Next LT Arabic Light" panose="020B0303020203050203" pitchFamily="34" charset="-78"/>
              <a:cs typeface="DIN Next LT Arabic Light" panose="020B0303020203050203" pitchFamily="34" charset="-78"/>
            </a:endParaRPr>
          </a:p>
        </p:txBody>
      </p:sp>
      <p:sp>
        <p:nvSpPr>
          <p:cNvPr id="31" name="TextBox 21">
            <a:extLst>
              <a:ext uri="{FF2B5EF4-FFF2-40B4-BE49-F238E27FC236}">
                <a16:creationId xmlns:a16="http://schemas.microsoft.com/office/drawing/2014/main" id="{9AC7B582-7184-472D-9A67-8225FE837E4E}"/>
              </a:ext>
            </a:extLst>
          </p:cNvPr>
          <p:cNvSpPr txBox="1"/>
          <p:nvPr/>
        </p:nvSpPr>
        <p:spPr>
          <a:xfrm>
            <a:off x="3087577" y="5779337"/>
            <a:ext cx="2027655" cy="338554"/>
          </a:xfrm>
          <a:prstGeom prst="rect">
            <a:avLst/>
          </a:prstGeom>
          <a:noFill/>
        </p:spPr>
        <p:txBody>
          <a:bodyPr wrap="square" rtlCol="0" anchor="ctr">
            <a:spAutoFit/>
          </a:bodyPr>
          <a:lstStyle/>
          <a:p>
            <a:pPr algn="r" rtl="1"/>
            <a:r>
              <a:rPr lang="ar-EG" sz="1600" dirty="0">
                <a:latin typeface="DIN Next LT Arabic Light" panose="020B0303020203050203" pitchFamily="34" charset="-78"/>
                <a:cs typeface="DIN Next LT Arabic Light" panose="020B0303020203050203" pitchFamily="34" charset="-78"/>
              </a:rPr>
              <a:t>مشارك في المشروع</a:t>
            </a:r>
            <a:endParaRPr lang="en-ID" sz="1600" dirty="0">
              <a:latin typeface="DIN Next LT Arabic Light" panose="020B0303020203050203" pitchFamily="34" charset="-78"/>
              <a:cs typeface="DIN Next LT Arabic Light" panose="020B0303020203050203" pitchFamily="34" charset="-78"/>
            </a:endParaRPr>
          </a:p>
        </p:txBody>
      </p:sp>
      <p:pic>
        <p:nvPicPr>
          <p:cNvPr id="18" name="عنصر نائب للصورة 17">
            <a:extLst>
              <a:ext uri="{FF2B5EF4-FFF2-40B4-BE49-F238E27FC236}">
                <a16:creationId xmlns:a16="http://schemas.microsoft.com/office/drawing/2014/main" id="{A5BC4842-827C-410B-B916-FC1E395154CC}"/>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a:xfrm>
            <a:off x="3302000" y="3208338"/>
            <a:ext cx="1905000" cy="1905000"/>
          </a:xfrm>
        </p:spPr>
      </p:pic>
      <p:sp>
        <p:nvSpPr>
          <p:cNvPr id="32" name="عنصر نائب للصورة 13">
            <a:extLst>
              <a:ext uri="{FF2B5EF4-FFF2-40B4-BE49-F238E27FC236}">
                <a16:creationId xmlns:a16="http://schemas.microsoft.com/office/drawing/2014/main" id="{51EE0815-73B8-4EE8-BE8A-5001ABB3FCB5}"/>
              </a:ext>
            </a:extLst>
          </p:cNvPr>
          <p:cNvSpPr txBox="1">
            <a:spLocks/>
          </p:cNvSpPr>
          <p:nvPr/>
        </p:nvSpPr>
        <p:spPr>
          <a:xfrm>
            <a:off x="6220811" y="3193670"/>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sp>
      <p:pic>
        <p:nvPicPr>
          <p:cNvPr id="46" name="عنصر نائب للصورة 45">
            <a:extLst>
              <a:ext uri="{FF2B5EF4-FFF2-40B4-BE49-F238E27FC236}">
                <a16:creationId xmlns:a16="http://schemas.microsoft.com/office/drawing/2014/main" id="{DA960309-F976-4D8A-BD3D-73E3162DB77C}"/>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7027" b="7027"/>
          <a:stretch>
            <a:fillRect/>
          </a:stretch>
        </p:blipFill>
        <p:spPr/>
      </p:pic>
      <p:pic>
        <p:nvPicPr>
          <p:cNvPr id="50" name="عنصر نائب للصورة 49">
            <a:extLst>
              <a:ext uri="{FF2B5EF4-FFF2-40B4-BE49-F238E27FC236}">
                <a16:creationId xmlns:a16="http://schemas.microsoft.com/office/drawing/2014/main" id="{16DD6F38-2E59-4300-A977-7479EC0B7E07}"/>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11623" r="11623"/>
          <a:stretch>
            <a:fillRect/>
          </a:stretch>
        </p:blipFill>
        <p:spPr>
          <a:xfrm rot="21060409">
            <a:off x="6143174" y="2829651"/>
            <a:ext cx="2250881" cy="2250881"/>
          </a:xfrm>
        </p:spPr>
      </p:pic>
      <p:pic>
        <p:nvPicPr>
          <p:cNvPr id="3" name="صورة 2">
            <a:extLst>
              <a:ext uri="{FF2B5EF4-FFF2-40B4-BE49-F238E27FC236}">
                <a16:creationId xmlns:a16="http://schemas.microsoft.com/office/drawing/2014/main" id="{198B3189-71CF-49B5-A758-430105C30147}"/>
              </a:ext>
            </a:extLst>
          </p:cNvPr>
          <p:cNvPicPr>
            <a:picLocks noChangeAspect="1"/>
          </p:cNvPicPr>
          <p:nvPr/>
        </p:nvPicPr>
        <p:blipFill>
          <a:blip r:embed="rId6"/>
          <a:stretch>
            <a:fillRect/>
          </a:stretch>
        </p:blipFill>
        <p:spPr>
          <a:xfrm>
            <a:off x="606758" y="4030173"/>
            <a:ext cx="1902117" cy="1902117"/>
          </a:xfrm>
          <a:prstGeom prst="rect">
            <a:avLst/>
          </a:prstGeom>
        </p:spPr>
      </p:pic>
    </p:spTree>
    <p:extLst>
      <p:ext uri="{BB962C8B-B14F-4D97-AF65-F5344CB8AC3E}">
        <p14:creationId xmlns:p14="http://schemas.microsoft.com/office/powerpoint/2010/main" val="338341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2" name="Freeform 1"/>
          <p:cNvSpPr/>
          <p:nvPr/>
        </p:nvSpPr>
        <p:spPr>
          <a:xfrm rot="17835791" flipH="1">
            <a:off x="84246" y="317814"/>
            <a:ext cx="6247523" cy="6647487"/>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sz="1600" dirty="0">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rot="1037902" flipH="1">
            <a:off x="170690" y="347765"/>
            <a:ext cx="6265611" cy="6546787"/>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sz="1600" dirty="0">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rot="19831171" flipH="1">
            <a:off x="-77968" y="-336267"/>
            <a:ext cx="6413250" cy="6804340"/>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sz="1600" dirty="0">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394102" y="1927129"/>
            <a:ext cx="4691062" cy="2277547"/>
          </a:xfrm>
          <a:prstGeom prst="rect">
            <a:avLst/>
          </a:prstGeom>
          <a:noFill/>
        </p:spPr>
        <p:txBody>
          <a:bodyPr wrap="square" rtlCol="0" anchor="ctr">
            <a:spAutoFit/>
          </a:bodyPr>
          <a:lstStyle/>
          <a:p>
            <a:pPr algn="r" rtl="1"/>
            <a:r>
              <a:rPr lang="ar-YE" sz="5400" b="1" dirty="0">
                <a:solidFill>
                  <a:schemeClr val="bg1"/>
                </a:solidFill>
                <a:latin typeface="DIN Next LT Arabic Light" panose="020B0303020203050203" pitchFamily="34" charset="-78"/>
                <a:cs typeface="DIN Next LT Arabic Light" panose="020B0303020203050203" pitchFamily="34" charset="-78"/>
              </a:rPr>
              <a:t>مخططات النظام</a:t>
            </a:r>
          </a:p>
          <a:p>
            <a:pPr algn="r" rtl="1"/>
            <a:r>
              <a:rPr lang="ar-YE" sz="2000" b="1" dirty="0">
                <a:effectLst/>
                <a:latin typeface="Calibri" panose="020F0502020204030204" pitchFamily="34" charset="0"/>
                <a:ea typeface="Calibri" panose="020F0502020204030204" pitchFamily="34" charset="0"/>
                <a:cs typeface="Arial" panose="020B0604020202020204" pitchFamily="34" charset="0"/>
              </a:rPr>
              <a:t>لغة النمذجة الموحدة هي لغة منمذجه رسومية  تقدم لنا صيغة لوصف العناصر الرئيسية للنظم البرمجية</a:t>
            </a:r>
            <a:r>
              <a:rPr lang="en-US" sz="2000" b="1" dirty="0">
                <a:effectLst/>
                <a:latin typeface="Calibri" panose="020F0502020204030204" pitchFamily="34" charset="0"/>
                <a:ea typeface="Calibri" panose="020F0502020204030204" pitchFamily="34" charset="0"/>
                <a:cs typeface="Arial" panose="020B0604020202020204" pitchFamily="34" charset="0"/>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ID" sz="4800" b="1" dirty="0">
              <a:latin typeface="DIN Next LT Arabic Light" panose="020B0303020203050203" pitchFamily="34" charset="-78"/>
              <a:cs typeface="DIN Next LT Arabic Light" panose="020B0303020203050203" pitchFamily="34" charset="-78"/>
            </a:endParaRPr>
          </a:p>
        </p:txBody>
      </p:sp>
      <p:sp>
        <p:nvSpPr>
          <p:cNvPr id="8" name="Rectangle 7"/>
          <p:cNvSpPr/>
          <p:nvPr/>
        </p:nvSpPr>
        <p:spPr>
          <a:xfrm>
            <a:off x="6525981" y="191717"/>
            <a:ext cx="5579736" cy="1898981"/>
          </a:xfrm>
          <a:prstGeom prst="rect">
            <a:avLst/>
          </a:prstGeom>
        </p:spPr>
        <p:txBody>
          <a:bodyPr wrap="square">
            <a:spAutoFit/>
          </a:bodyPr>
          <a:lstStyle/>
          <a:p>
            <a:pPr marL="342900" lvl="0" indent="-342900" algn="r" rtl="1">
              <a:lnSpc>
                <a:spcPct val="115000"/>
              </a:lnSpc>
              <a:spcAft>
                <a:spcPts val="1000"/>
              </a:spcAft>
              <a:buFont typeface="Symbol" panose="05050102010706020507" pitchFamily="18" charset="2"/>
              <a:buChar char=""/>
            </a:pPr>
            <a:r>
              <a:rPr lang="en-US" sz="2400" b="1" dirty="0">
                <a:effectLst/>
                <a:latin typeface="Calibri" panose="020F0502020204030204" pitchFamily="34" charset="0"/>
                <a:ea typeface="Calibri" panose="020F0502020204030204" pitchFamily="34" charset="0"/>
                <a:cs typeface="Arial" panose="020B0604020202020204" pitchFamily="34" charset="0"/>
              </a:rPr>
              <a:t>(Use Case Diagram) </a:t>
            </a:r>
            <a:r>
              <a:rPr lang="ar-YE" sz="2400" b="1" dirty="0">
                <a:effectLst/>
                <a:latin typeface="Calibri" panose="020F0502020204030204" pitchFamily="34" charset="0"/>
                <a:ea typeface="Calibri" panose="020F0502020204030204" pitchFamily="34" charset="0"/>
                <a:cs typeface="Arial" panose="020B0604020202020204" pitchFamily="34" charset="0"/>
              </a:rPr>
              <a:t> :-</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15000"/>
              </a:lnSpc>
              <a:spcAft>
                <a:spcPts val="1000"/>
              </a:spcAft>
            </a:pPr>
            <a:r>
              <a:rPr lang="ar-YE" sz="1800" dirty="0">
                <a:effectLst/>
                <a:latin typeface="Calibri" panose="020F0502020204030204" pitchFamily="34" charset="0"/>
                <a:ea typeface="Calibri" panose="020F0502020204030204" pitchFamily="34" charset="0"/>
                <a:cs typeface="Arial" panose="020B0604020202020204" pitchFamily="34" charset="0"/>
              </a:rPr>
              <a:t>وهي طريقة لتلخيص تفاصيل النظام والمستخدمين داخل هذا المشروع، حيث يظهر بشكل عام كصورة بيانية للتفاعلات بين العناصر المختلفة في المشروع، ويقوم بتحديد الأحداث في المشروع وكيف تتدفق هذه الأحداث</a:t>
            </a:r>
            <a:r>
              <a:rPr lang="ar-YE" sz="1800" b="1"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0" y="6307916"/>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pic>
        <p:nvPicPr>
          <p:cNvPr id="5" name="Picture 4">
            <a:extLst>
              <a:ext uri="{FF2B5EF4-FFF2-40B4-BE49-F238E27FC236}">
                <a16:creationId xmlns:a16="http://schemas.microsoft.com/office/drawing/2014/main" id="{C690AF15-0A79-4000-B2ED-8C4640E97490}"/>
              </a:ext>
            </a:extLst>
          </p:cNvPr>
          <p:cNvPicPr>
            <a:picLocks noChangeAspect="1"/>
          </p:cNvPicPr>
          <p:nvPr/>
        </p:nvPicPr>
        <p:blipFill>
          <a:blip r:embed="rId2"/>
          <a:stretch>
            <a:fillRect/>
          </a:stretch>
        </p:blipFill>
        <p:spPr>
          <a:xfrm>
            <a:off x="6525981" y="4521196"/>
            <a:ext cx="5681964" cy="1810669"/>
          </a:xfrm>
          <a:prstGeom prst="rect">
            <a:avLst/>
          </a:prstGeom>
        </p:spPr>
      </p:pic>
      <p:sp>
        <p:nvSpPr>
          <p:cNvPr id="11" name="Rectangle 10">
            <a:extLst>
              <a:ext uri="{FF2B5EF4-FFF2-40B4-BE49-F238E27FC236}">
                <a16:creationId xmlns:a16="http://schemas.microsoft.com/office/drawing/2014/main" id="{1A004441-5C84-46D5-B40C-4E04BFE01B0E}"/>
              </a:ext>
            </a:extLst>
          </p:cNvPr>
          <p:cNvSpPr/>
          <p:nvPr/>
        </p:nvSpPr>
        <p:spPr>
          <a:xfrm>
            <a:off x="6525981" y="2320345"/>
            <a:ext cx="5579736" cy="1677062"/>
          </a:xfrm>
          <a:prstGeom prst="rect">
            <a:avLst/>
          </a:prstGeom>
        </p:spPr>
        <p:txBody>
          <a:bodyPr wrap="square">
            <a:spAutoFit/>
          </a:bodyPr>
          <a:lstStyle/>
          <a:p>
            <a:pPr marL="342900" lvl="0" indent="-342900" algn="r" rtl="1">
              <a:lnSpc>
                <a:spcPct val="115000"/>
              </a:lnSpc>
              <a:spcAft>
                <a:spcPts val="1000"/>
              </a:spcAft>
              <a:buFont typeface="Symbol" panose="05050102010706020507" pitchFamily="18" charset="2"/>
              <a:buChar char=""/>
            </a:pPr>
            <a:r>
              <a:rPr lang="en-US" sz="2400" b="1" dirty="0">
                <a:effectLst/>
                <a:latin typeface="Calibri" panose="020F0502020204030204" pitchFamily="34" charset="0"/>
                <a:ea typeface="Calibri" panose="020F0502020204030204" pitchFamily="34" charset="0"/>
                <a:cs typeface="Arial" panose="020B0604020202020204" pitchFamily="34" charset="0"/>
              </a:rPr>
              <a:t>(</a:t>
            </a:r>
            <a:r>
              <a:rPr lang="en-US" sz="2400" b="1" dirty="0"/>
              <a:t>Sequence</a:t>
            </a:r>
            <a:r>
              <a:rPr lang="en-US" sz="2400" b="1" dirty="0">
                <a:effectLst/>
                <a:latin typeface="Calibri" panose="020F0502020204030204" pitchFamily="34" charset="0"/>
                <a:ea typeface="Calibri" panose="020F0502020204030204" pitchFamily="34" charset="0"/>
                <a:cs typeface="Arial" panose="020B0604020202020204" pitchFamily="34" charset="0"/>
              </a:rPr>
              <a:t> Diagram) </a:t>
            </a:r>
            <a:r>
              <a:rPr lang="ar-YE" sz="2400" b="1" dirty="0">
                <a:effectLst/>
                <a:latin typeface="Calibri" panose="020F0502020204030204" pitchFamily="34" charset="0"/>
                <a:ea typeface="Calibri" panose="020F0502020204030204" pitchFamily="34" charset="0"/>
                <a:cs typeface="Arial" panose="020B0604020202020204" pitchFamily="34" charset="0"/>
              </a:rPr>
              <a:t> :-</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p>
            <a:pPr marL="228600" algn="r" rtl="1">
              <a:lnSpc>
                <a:spcPct val="115000"/>
              </a:lnSpc>
              <a:spcAft>
                <a:spcPts val="1000"/>
              </a:spcAft>
            </a:pPr>
            <a:r>
              <a:rPr lang="ar-YE" sz="2000" dirty="0"/>
              <a:t>يستخدم مخطط التسلسل في وصف سلوك أو عمليات النظام عبر وظائفه المختلفة. وتحديدا يقوم مخطط التسلسل بوصف تسلسل تنفيذ الخطوات الداخلة في إجراء أي خدمة من خدمات النظام.</a:t>
            </a:r>
            <a:endParaRPr lang="en-US"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2684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8969115" y="6307915"/>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0"/>
            <a:ext cx="7022467"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5" name="TextBox 2">
            <a:extLst>
              <a:ext uri="{FF2B5EF4-FFF2-40B4-BE49-F238E27FC236}">
                <a16:creationId xmlns:a16="http://schemas.microsoft.com/office/drawing/2014/main" id="{103AADCB-08A2-4F64-BBB9-26D21544876A}"/>
              </a:ext>
            </a:extLst>
          </p:cNvPr>
          <p:cNvSpPr txBox="1"/>
          <p:nvPr/>
        </p:nvSpPr>
        <p:spPr>
          <a:xfrm>
            <a:off x="7022467" y="67038"/>
            <a:ext cx="5169533" cy="1492716"/>
          </a:xfrm>
          <a:prstGeom prst="rect">
            <a:avLst/>
          </a:prstGeom>
          <a:noFill/>
        </p:spPr>
        <p:txBody>
          <a:bodyPr wrap="square" rtlCol="0" anchor="ctr">
            <a:spAutoFit/>
          </a:bodyPr>
          <a:lstStyle/>
          <a:p>
            <a:pPr algn="r" rtl="1">
              <a:spcAft>
                <a:spcPts val="1000"/>
              </a:spcAft>
              <a:tabLst>
                <a:tab pos="4335780" algn="l"/>
              </a:tabLst>
            </a:pPr>
            <a:r>
              <a:rPr lang="ar-YE" b="1" dirty="0">
                <a:effectLst/>
                <a:latin typeface="Calibri" panose="020F0502020204030204" pitchFamily="34" charset="0"/>
                <a:ea typeface="Calibri" panose="020F0502020204030204" pitchFamily="34" charset="0"/>
                <a:cs typeface="Arial" panose="020B0604020202020204" pitchFamily="34" charset="0"/>
              </a:rPr>
              <a:t>مخططات النظام (ٍ</a:t>
            </a:r>
            <a:r>
              <a:rPr lang="en-US" b="1" dirty="0">
                <a:effectLst/>
                <a:latin typeface="Calibri" panose="020F0502020204030204" pitchFamily="34" charset="0"/>
                <a:ea typeface="Calibri" panose="020F0502020204030204" pitchFamily="34" charset="0"/>
                <a:cs typeface="Arial" panose="020B0604020202020204" pitchFamily="34" charset="0"/>
              </a:rPr>
              <a:t>System Modeling</a:t>
            </a:r>
            <a:r>
              <a:rPr lang="ar-YE" b="1" dirty="0">
                <a:effectLst/>
                <a:latin typeface="Calibri" panose="020F0502020204030204" pitchFamily="34" charset="0"/>
                <a:ea typeface="Calibri" panose="020F0502020204030204" pitchFamily="34" charset="0"/>
                <a:cs typeface="Arial" panose="020B0604020202020204" pitchFamily="34" charset="0"/>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algn="r" rtl="1">
              <a:spcAft>
                <a:spcPts val="1000"/>
              </a:spcAft>
            </a:pPr>
            <a:r>
              <a:rPr lang="en-US" sz="1600" b="1" dirty="0">
                <a:effectLst/>
                <a:latin typeface="Calibri" panose="020F0502020204030204" pitchFamily="34" charset="0"/>
                <a:ea typeface="Calibri" panose="020F0502020204030204" pitchFamily="34" charset="0"/>
                <a:cs typeface="Arial" panose="020B0604020202020204" pitchFamily="34" charset="0"/>
              </a:rPr>
              <a:t>Use-Case diagram</a:t>
            </a:r>
            <a:endParaRPr lang="ar-YE" sz="1600" b="1"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spcAft>
                <a:spcPts val="1000"/>
              </a:spcAft>
              <a:buFontTx/>
              <a:buChar char="-"/>
            </a:pPr>
            <a:r>
              <a:rPr lang="ar-SA" sz="1600" b="1" dirty="0">
                <a:effectLst/>
                <a:latin typeface="Calibri" panose="020F0502020204030204" pitchFamily="34" charset="0"/>
                <a:ea typeface="Calibri" panose="020F0502020204030204" pitchFamily="34" charset="0"/>
                <a:cs typeface="Arial" panose="020B0604020202020204" pitchFamily="34" charset="0"/>
              </a:rPr>
              <a:t>مخطط حالة الاستخدام للعمليات الخاصة بالطالب</a:t>
            </a:r>
            <a:r>
              <a:rPr lang="ar-SA" sz="1600" dirty="0">
                <a:effectLst/>
                <a:latin typeface="Calibri" panose="020F0502020204030204" pitchFamily="34" charset="0"/>
                <a:ea typeface="Calibri" panose="020F0502020204030204" pitchFamily="34" charset="0"/>
                <a:cs typeface="Arial" panose="020B0604020202020204" pitchFamily="34" charset="0"/>
              </a:rPr>
              <a:t>.</a:t>
            </a:r>
            <a:endParaRPr lang="ar-YE" sz="16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spcAft>
                <a:spcPts val="1000"/>
              </a:spcAft>
              <a:buFontTx/>
              <a:buChar char="-"/>
            </a:pPr>
            <a:r>
              <a:rPr lang="ar-SA" sz="1600" b="1" dirty="0">
                <a:effectLst/>
                <a:latin typeface="Calibri" panose="020F0502020204030204" pitchFamily="34" charset="0"/>
                <a:ea typeface="Calibri" panose="020F0502020204030204" pitchFamily="34" charset="0"/>
                <a:cs typeface="Arial" panose="020B0604020202020204" pitchFamily="34" charset="0"/>
              </a:rPr>
              <a:t>توصيف حالات الاستخدام.</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6" name="جدول 5">
            <a:extLst>
              <a:ext uri="{FF2B5EF4-FFF2-40B4-BE49-F238E27FC236}">
                <a16:creationId xmlns:a16="http://schemas.microsoft.com/office/drawing/2014/main" id="{8F1C7101-6BD1-4D8D-B29C-EB48321CB2DA}"/>
              </a:ext>
            </a:extLst>
          </p:cNvPr>
          <p:cNvGraphicFramePr>
            <a:graphicFrameLocks noGrp="1"/>
          </p:cNvGraphicFramePr>
          <p:nvPr>
            <p:extLst>
              <p:ext uri="{D42A27DB-BD31-4B8C-83A1-F6EECF244321}">
                <p14:modId xmlns:p14="http://schemas.microsoft.com/office/powerpoint/2010/main" val="100677831"/>
              </p:ext>
            </p:extLst>
          </p:nvPr>
        </p:nvGraphicFramePr>
        <p:xfrm>
          <a:off x="6995573" y="1615170"/>
          <a:ext cx="5169533" cy="4637549"/>
        </p:xfrm>
        <a:graphic>
          <a:graphicData uri="http://schemas.openxmlformats.org/drawingml/2006/table">
            <a:tbl>
              <a:tblPr rtl="1" firstRow="1" firstCol="1" bandRow="1">
                <a:tableStyleId>{5C22544A-7EE6-4342-B048-85BDC9FD1C3A}</a:tableStyleId>
              </a:tblPr>
              <a:tblGrid>
                <a:gridCol w="1202537">
                  <a:extLst>
                    <a:ext uri="{9D8B030D-6E8A-4147-A177-3AD203B41FA5}">
                      <a16:colId xmlns:a16="http://schemas.microsoft.com/office/drawing/2014/main" val="243748904"/>
                    </a:ext>
                  </a:extLst>
                </a:gridCol>
                <a:gridCol w="3966996">
                  <a:extLst>
                    <a:ext uri="{9D8B030D-6E8A-4147-A177-3AD203B41FA5}">
                      <a16:colId xmlns:a16="http://schemas.microsoft.com/office/drawing/2014/main" val="2974861420"/>
                    </a:ext>
                  </a:extLst>
                </a:gridCol>
              </a:tblGrid>
              <a:tr h="414878">
                <a:tc>
                  <a:txBody>
                    <a:bodyPr/>
                    <a:lstStyle/>
                    <a:p>
                      <a:pPr algn="ctr" rtl="0">
                        <a:lnSpc>
                          <a:spcPct val="115000"/>
                        </a:lnSpc>
                        <a:spcAft>
                          <a:spcPts val="1000"/>
                        </a:spcAft>
                      </a:pPr>
                      <a:r>
                        <a:rPr lang="ar-SA" sz="1400" dirty="0">
                          <a:effectLst/>
                        </a:rPr>
                        <a:t>رقم حالة الاستخدام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15000"/>
                        </a:lnSpc>
                        <a:spcAft>
                          <a:spcPts val="1000"/>
                        </a:spcAft>
                      </a:pPr>
                      <a:r>
                        <a:rPr lang="ar-SA" sz="14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48667375"/>
                  </a:ext>
                </a:extLst>
              </a:tr>
              <a:tr h="268779">
                <a:tc>
                  <a:txBody>
                    <a:bodyPr/>
                    <a:lstStyle/>
                    <a:p>
                      <a:pPr algn="r" rtl="0">
                        <a:lnSpc>
                          <a:spcPct val="115000"/>
                        </a:lnSpc>
                        <a:spcAft>
                          <a:spcPts val="1000"/>
                        </a:spcAft>
                      </a:pPr>
                      <a:r>
                        <a:rPr lang="ar-SA" sz="1100" dirty="0">
                          <a:effectLst/>
                        </a:rPr>
                        <a:t>اسم حالة الاستخدام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0">
                        <a:lnSpc>
                          <a:spcPct val="115000"/>
                        </a:lnSpc>
                        <a:spcAft>
                          <a:spcPts val="1000"/>
                        </a:spcAft>
                      </a:pPr>
                      <a:r>
                        <a:rPr lang="ar-SA" sz="1400" dirty="0">
                          <a:effectLst/>
                        </a:rPr>
                        <a:t>أنشاء حساب الطالب في التطبيق ( تسجيل الدخول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70528332"/>
                  </a:ext>
                </a:extLst>
              </a:tr>
              <a:tr h="211232">
                <a:tc>
                  <a:txBody>
                    <a:bodyPr/>
                    <a:lstStyle/>
                    <a:p>
                      <a:pPr algn="r" rtl="0">
                        <a:lnSpc>
                          <a:spcPct val="115000"/>
                        </a:lnSpc>
                        <a:spcAft>
                          <a:spcPts val="1000"/>
                        </a:spcAft>
                      </a:pPr>
                      <a:r>
                        <a:rPr lang="ar-SA" sz="1100" dirty="0">
                          <a:effectLst/>
                        </a:rPr>
                        <a:t>نظرة عامة</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0">
                        <a:lnSpc>
                          <a:spcPct val="115000"/>
                        </a:lnSpc>
                        <a:spcAft>
                          <a:spcPts val="1000"/>
                        </a:spcAft>
                      </a:pPr>
                      <a:r>
                        <a:rPr lang="ar-SA" sz="1100" dirty="0">
                          <a:effectLst/>
                        </a:rPr>
                        <a:t>يقوم الطالب بإنشاء حساب لأول مرة ليتمكن من الدخول للتطبيق</a:t>
                      </a:r>
                      <a:r>
                        <a:rPr lang="en-US" sz="1100" dirty="0">
                          <a:effectLst/>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97108216"/>
                  </a:ext>
                </a:extLst>
              </a:tr>
              <a:tr h="268779">
                <a:tc>
                  <a:txBody>
                    <a:bodyPr/>
                    <a:lstStyle/>
                    <a:p>
                      <a:pPr algn="r" rtl="0">
                        <a:lnSpc>
                          <a:spcPct val="115000"/>
                        </a:lnSpc>
                        <a:spcAft>
                          <a:spcPts val="1000"/>
                        </a:spcAft>
                      </a:pPr>
                      <a:r>
                        <a:rPr lang="ar-SA" sz="1400" dirty="0">
                          <a:effectLst/>
                        </a:rPr>
                        <a:t>الممثلون</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0">
                        <a:lnSpc>
                          <a:spcPct val="115000"/>
                        </a:lnSpc>
                        <a:spcAft>
                          <a:spcPts val="1000"/>
                        </a:spcAft>
                      </a:pPr>
                      <a:r>
                        <a:rPr lang="ar-SA" sz="1400" dirty="0">
                          <a:effectLst/>
                        </a:rPr>
                        <a:t>الطالب.</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62761123"/>
                  </a:ext>
                </a:extLst>
              </a:tr>
              <a:tr h="268779">
                <a:tc>
                  <a:txBody>
                    <a:bodyPr/>
                    <a:lstStyle/>
                    <a:p>
                      <a:pPr algn="r" rtl="0">
                        <a:lnSpc>
                          <a:spcPct val="115000"/>
                        </a:lnSpc>
                        <a:spcAft>
                          <a:spcPts val="1000"/>
                        </a:spcAft>
                      </a:pPr>
                      <a:r>
                        <a:rPr lang="ar-SA" sz="1100" dirty="0">
                          <a:effectLst/>
                        </a:rPr>
                        <a:t>شروط سابقة</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0">
                        <a:lnSpc>
                          <a:spcPct val="115000"/>
                        </a:lnSpc>
                        <a:spcAft>
                          <a:spcPts val="1000"/>
                        </a:spcAft>
                      </a:pPr>
                      <a:r>
                        <a:rPr lang="ar-SA" sz="1400" dirty="0">
                          <a:effectLst/>
                        </a:rPr>
                        <a:t>أن يكون الطالب من طلاب الجامعة.</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67740185"/>
                  </a:ext>
                </a:extLst>
              </a:tr>
              <a:tr h="1894649">
                <a:tc>
                  <a:txBody>
                    <a:bodyPr/>
                    <a:lstStyle/>
                    <a:p>
                      <a:pPr algn="r" rtl="0">
                        <a:lnSpc>
                          <a:spcPct val="115000"/>
                        </a:lnSpc>
                        <a:spcAft>
                          <a:spcPts val="1000"/>
                        </a:spcAft>
                      </a:pPr>
                      <a:r>
                        <a:rPr lang="ar-SA" sz="1100" dirty="0">
                          <a:effectLst/>
                        </a:rPr>
                        <a:t>سيناريو العملية</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gn="r" rtl="1">
                        <a:lnSpc>
                          <a:spcPct val="115000"/>
                        </a:lnSpc>
                        <a:buFont typeface="Symbol" panose="05050102010706020507" pitchFamily="18" charset="2"/>
                        <a:buChar char=""/>
                      </a:pPr>
                      <a:r>
                        <a:rPr lang="ar-SA" sz="1400" dirty="0">
                          <a:effectLst/>
                        </a:rPr>
                        <a:t>فتح التطبيق</a:t>
                      </a:r>
                      <a:endParaRPr lang="en-US" sz="1100" dirty="0">
                        <a:effectLst/>
                      </a:endParaRPr>
                    </a:p>
                    <a:p>
                      <a:pPr marL="342900" lvl="0" indent="-342900" algn="r" rtl="1">
                        <a:lnSpc>
                          <a:spcPct val="115000"/>
                        </a:lnSpc>
                        <a:buFont typeface="Symbol" panose="05050102010706020507" pitchFamily="18" charset="2"/>
                        <a:buChar char=""/>
                      </a:pPr>
                      <a:r>
                        <a:rPr lang="ar-SA" sz="1400" dirty="0">
                          <a:effectLst/>
                        </a:rPr>
                        <a:t>تسجيل الدخول أن وجد حساب مسبق للطالب</a:t>
                      </a:r>
                      <a:endParaRPr lang="en-US" sz="1100" dirty="0">
                        <a:effectLst/>
                      </a:endParaRPr>
                    </a:p>
                    <a:p>
                      <a:pPr marL="342900" lvl="0" indent="-342900" algn="r" rtl="1">
                        <a:lnSpc>
                          <a:spcPct val="115000"/>
                        </a:lnSpc>
                        <a:buFont typeface="Symbol" panose="05050102010706020507" pitchFamily="18" charset="2"/>
                        <a:buChar char=""/>
                      </a:pPr>
                      <a:r>
                        <a:rPr lang="ar-SA" sz="1100" dirty="0">
                          <a:effectLst/>
                        </a:rPr>
                        <a:t>يقوم الطالب بالضغط على أيقونة إنشاء حساب أذا لم يكون لدية حساب من قبل.</a:t>
                      </a:r>
                      <a:endParaRPr lang="en-US" sz="1100" dirty="0">
                        <a:effectLst/>
                      </a:endParaRPr>
                    </a:p>
                    <a:p>
                      <a:pPr marL="342900" lvl="0" indent="-342900" algn="r" rtl="1">
                        <a:lnSpc>
                          <a:spcPct val="115000"/>
                        </a:lnSpc>
                        <a:buFont typeface="Symbol" panose="05050102010706020507" pitchFamily="18" charset="2"/>
                        <a:buChar char=""/>
                      </a:pPr>
                      <a:r>
                        <a:rPr lang="ar-SA" sz="1100" dirty="0">
                          <a:effectLst/>
                        </a:rPr>
                        <a:t>يتم تعبئة البيانات المطلوبة ( الايميل – الرقم الاكاديمي - رقم الهوية )</a:t>
                      </a:r>
                      <a:endParaRPr lang="en-US" sz="1100" dirty="0">
                        <a:effectLst/>
                      </a:endParaRPr>
                    </a:p>
                    <a:p>
                      <a:pPr marL="342900" lvl="0" indent="-342900" algn="r" rtl="1">
                        <a:lnSpc>
                          <a:spcPct val="115000"/>
                        </a:lnSpc>
                        <a:buFont typeface="Symbol" panose="05050102010706020507" pitchFamily="18" charset="2"/>
                        <a:buChar char=""/>
                      </a:pPr>
                      <a:r>
                        <a:rPr lang="ar-SA" sz="1400" dirty="0">
                          <a:effectLst/>
                        </a:rPr>
                        <a:t>الضغط على زر تسجيل.</a:t>
                      </a:r>
                      <a:endParaRPr lang="en-US" sz="1100" dirty="0">
                        <a:effectLst/>
                      </a:endParaRPr>
                    </a:p>
                    <a:p>
                      <a:pPr marL="342900" lvl="0" indent="-342900" algn="r" rtl="1">
                        <a:lnSpc>
                          <a:spcPct val="115000"/>
                        </a:lnSpc>
                        <a:buFont typeface="Symbol" panose="05050102010706020507" pitchFamily="18" charset="2"/>
                        <a:buChar char=""/>
                      </a:pPr>
                      <a:r>
                        <a:rPr lang="ar-SA" sz="1400" dirty="0">
                          <a:effectLst/>
                        </a:rPr>
                        <a:t>ظهور رسالة لأشعار الطالب بأنه تمت عملية أنشاء حساب في التطبيق بنجاح.</a:t>
                      </a:r>
                      <a:endParaRPr lang="en-US" sz="1100" dirty="0">
                        <a:effectLst/>
                      </a:endParaRPr>
                    </a:p>
                    <a:p>
                      <a:pPr marL="342900" lvl="0" indent="-342900" algn="r" rtl="1">
                        <a:lnSpc>
                          <a:spcPct val="115000"/>
                        </a:lnSpc>
                        <a:spcAft>
                          <a:spcPts val="1000"/>
                        </a:spcAft>
                        <a:buFont typeface="Symbol" panose="05050102010706020507" pitchFamily="18" charset="2"/>
                        <a:buChar char=""/>
                      </a:pPr>
                      <a:r>
                        <a:rPr lang="ar-SA" sz="1400" dirty="0">
                          <a:effectLst/>
                        </a:rPr>
                        <a:t>الانتقال واجهة المنشورات.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13343963"/>
                  </a:ext>
                </a:extLst>
              </a:tr>
              <a:tr h="981635">
                <a:tc>
                  <a:txBody>
                    <a:bodyPr/>
                    <a:lstStyle/>
                    <a:p>
                      <a:pPr algn="r" rtl="0">
                        <a:lnSpc>
                          <a:spcPct val="115000"/>
                        </a:lnSpc>
                        <a:spcAft>
                          <a:spcPts val="1000"/>
                        </a:spcAft>
                      </a:pPr>
                      <a:r>
                        <a:rPr lang="ar-SA" sz="1100" dirty="0">
                          <a:effectLst/>
                        </a:rPr>
                        <a:t>خطوات بديلة</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gn="r" rtl="1">
                        <a:lnSpc>
                          <a:spcPct val="115000"/>
                        </a:lnSpc>
                        <a:buFont typeface="Symbol" panose="05050102010706020507" pitchFamily="18" charset="2"/>
                        <a:buChar char=""/>
                      </a:pPr>
                      <a:r>
                        <a:rPr lang="ar-SA" sz="1400" dirty="0">
                          <a:effectLst/>
                        </a:rPr>
                        <a:t>ظهور رسالة لأشعار للطالب بوجود خطاء بعملية أنشاء حساب في التطبيق.</a:t>
                      </a:r>
                      <a:endParaRPr lang="en-US" sz="1100" dirty="0">
                        <a:effectLst/>
                      </a:endParaRPr>
                    </a:p>
                    <a:p>
                      <a:pPr marL="342900" lvl="0" indent="-342900" algn="r" rtl="1">
                        <a:lnSpc>
                          <a:spcPct val="115000"/>
                        </a:lnSpc>
                        <a:spcAft>
                          <a:spcPts val="1000"/>
                        </a:spcAft>
                        <a:buFont typeface="Symbol" panose="05050102010706020507" pitchFamily="18" charset="2"/>
                        <a:buChar char=""/>
                      </a:pPr>
                      <a:r>
                        <a:rPr lang="ar-SA" sz="1400" dirty="0">
                          <a:effectLst/>
                        </a:rPr>
                        <a:t>ظهور رسالة لأشعار للطالب بوجود خطاء بعملية تسجيل الدخول في التطبيق.</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33967722"/>
                  </a:ext>
                </a:extLst>
              </a:tr>
              <a:tr h="268779">
                <a:tc>
                  <a:txBody>
                    <a:bodyPr/>
                    <a:lstStyle/>
                    <a:p>
                      <a:pPr algn="r" rtl="0">
                        <a:lnSpc>
                          <a:spcPct val="115000"/>
                        </a:lnSpc>
                        <a:spcAft>
                          <a:spcPts val="1000"/>
                        </a:spcAft>
                      </a:pPr>
                      <a:r>
                        <a:rPr lang="ar-SA" sz="1100" dirty="0">
                          <a:effectLst/>
                        </a:rPr>
                        <a:t>نتائج تنفيذ العملية</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rtl="0">
                        <a:lnSpc>
                          <a:spcPct val="115000"/>
                        </a:lnSpc>
                        <a:spcAft>
                          <a:spcPts val="1000"/>
                        </a:spcAft>
                      </a:pPr>
                      <a:r>
                        <a:rPr lang="ar-SA" sz="1400" dirty="0">
                          <a:effectLst/>
                        </a:rPr>
                        <a:t>أنشاء حساب أو تسجيل دخول للطالب وتوجيهه الى داخل التطبيق</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91622338"/>
                  </a:ext>
                </a:extLst>
              </a:tr>
            </a:tbl>
          </a:graphicData>
        </a:graphic>
      </p:graphicFrame>
    </p:spTree>
    <p:extLst>
      <p:ext uri="{BB962C8B-B14F-4D97-AF65-F5344CB8AC3E}">
        <p14:creationId xmlns:p14="http://schemas.microsoft.com/office/powerpoint/2010/main" val="1952402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8969115" y="6307915"/>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0"/>
            <a:ext cx="6807314"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10" name="TextBox 2">
            <a:extLst>
              <a:ext uri="{FF2B5EF4-FFF2-40B4-BE49-F238E27FC236}">
                <a16:creationId xmlns:a16="http://schemas.microsoft.com/office/drawing/2014/main" id="{C3F160EF-951B-461A-90FF-6BDB89164A8D}"/>
              </a:ext>
            </a:extLst>
          </p:cNvPr>
          <p:cNvSpPr txBox="1"/>
          <p:nvPr/>
        </p:nvSpPr>
        <p:spPr>
          <a:xfrm>
            <a:off x="6834208" y="41552"/>
            <a:ext cx="5169533" cy="1492716"/>
          </a:xfrm>
          <a:prstGeom prst="rect">
            <a:avLst/>
          </a:prstGeom>
          <a:noFill/>
        </p:spPr>
        <p:txBody>
          <a:bodyPr wrap="square" rtlCol="0" anchor="ctr">
            <a:spAutoFit/>
          </a:bodyPr>
          <a:lstStyle/>
          <a:p>
            <a:pPr algn="r" rtl="1">
              <a:spcAft>
                <a:spcPts val="1000"/>
              </a:spcAft>
              <a:tabLst>
                <a:tab pos="4335780" algn="l"/>
              </a:tabLst>
            </a:pPr>
            <a:r>
              <a:rPr lang="ar-YE" b="1" dirty="0">
                <a:effectLst/>
                <a:latin typeface="Calibri" panose="020F0502020204030204" pitchFamily="34" charset="0"/>
                <a:ea typeface="Calibri" panose="020F0502020204030204" pitchFamily="34" charset="0"/>
                <a:cs typeface="Arial" panose="020B0604020202020204" pitchFamily="34" charset="0"/>
              </a:rPr>
              <a:t>مخططات النظام (ٍ</a:t>
            </a:r>
            <a:r>
              <a:rPr lang="en-US" b="1" dirty="0">
                <a:effectLst/>
                <a:latin typeface="Calibri" panose="020F0502020204030204" pitchFamily="34" charset="0"/>
                <a:ea typeface="Calibri" panose="020F0502020204030204" pitchFamily="34" charset="0"/>
                <a:cs typeface="Arial" panose="020B0604020202020204" pitchFamily="34" charset="0"/>
              </a:rPr>
              <a:t>System Modeling</a:t>
            </a:r>
            <a:r>
              <a:rPr lang="ar-YE" b="1" dirty="0">
                <a:effectLst/>
                <a:latin typeface="Calibri" panose="020F0502020204030204" pitchFamily="34" charset="0"/>
                <a:ea typeface="Calibri" panose="020F0502020204030204" pitchFamily="34" charset="0"/>
                <a:cs typeface="Arial" panose="020B0604020202020204" pitchFamily="34" charset="0"/>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algn="r" rtl="1">
              <a:spcAft>
                <a:spcPts val="1000"/>
              </a:spcAft>
            </a:pPr>
            <a:r>
              <a:rPr lang="en-US" sz="1600" b="1" dirty="0">
                <a:effectLst/>
                <a:latin typeface="Calibri" panose="020F0502020204030204" pitchFamily="34" charset="0"/>
                <a:ea typeface="Calibri" panose="020F0502020204030204" pitchFamily="34" charset="0"/>
                <a:cs typeface="Arial" panose="020B0604020202020204" pitchFamily="34" charset="0"/>
              </a:rPr>
              <a:t>Use-Case diagram</a:t>
            </a:r>
            <a:endParaRPr lang="ar-YE" sz="1600" b="1"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spcAft>
                <a:spcPts val="1000"/>
              </a:spcAft>
              <a:buFontTx/>
              <a:buChar char="-"/>
            </a:pPr>
            <a:r>
              <a:rPr lang="ar-SA" sz="1600" b="1" dirty="0">
                <a:effectLst/>
                <a:latin typeface="Calibri" panose="020F0502020204030204" pitchFamily="34" charset="0"/>
                <a:ea typeface="Calibri" panose="020F0502020204030204" pitchFamily="34" charset="0"/>
                <a:cs typeface="Arial" panose="020B0604020202020204" pitchFamily="34" charset="0"/>
              </a:rPr>
              <a:t>مخطط حالة الاستخدام للعمليات الخاصة </a:t>
            </a:r>
            <a:r>
              <a:rPr lang="ar-YE" sz="1600" b="1" dirty="0">
                <a:latin typeface="Calibri" panose="020F0502020204030204" pitchFamily="34" charset="0"/>
                <a:ea typeface="Calibri" panose="020F0502020204030204" pitchFamily="34" charset="0"/>
                <a:cs typeface="Arial" panose="020B0604020202020204" pitchFamily="34" charset="0"/>
              </a:rPr>
              <a:t>بالمدرس</a:t>
            </a:r>
            <a:r>
              <a:rPr lang="ar-SA" sz="1600" dirty="0">
                <a:effectLst/>
                <a:latin typeface="Calibri" panose="020F0502020204030204" pitchFamily="34" charset="0"/>
                <a:ea typeface="Calibri" panose="020F0502020204030204" pitchFamily="34" charset="0"/>
                <a:cs typeface="Arial" panose="020B0604020202020204" pitchFamily="34" charset="0"/>
              </a:rPr>
              <a:t>.</a:t>
            </a:r>
            <a:endParaRPr lang="ar-YE" sz="16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spcAft>
                <a:spcPts val="1000"/>
              </a:spcAft>
              <a:buFontTx/>
              <a:buChar char="-"/>
            </a:pPr>
            <a:r>
              <a:rPr lang="ar-SA" sz="1600" b="1" dirty="0">
                <a:effectLst/>
                <a:latin typeface="Calibri" panose="020F0502020204030204" pitchFamily="34" charset="0"/>
                <a:ea typeface="Calibri" panose="020F0502020204030204" pitchFamily="34" charset="0"/>
                <a:cs typeface="Arial" panose="020B0604020202020204" pitchFamily="34" charset="0"/>
              </a:rPr>
              <a:t>توصيف حالات الاستخدام.</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3" name="جدول 2">
            <a:extLst>
              <a:ext uri="{FF2B5EF4-FFF2-40B4-BE49-F238E27FC236}">
                <a16:creationId xmlns:a16="http://schemas.microsoft.com/office/drawing/2014/main" id="{0C293580-7569-4DFD-B3E1-F7698D9C7142}"/>
              </a:ext>
            </a:extLst>
          </p:cNvPr>
          <p:cNvGraphicFramePr>
            <a:graphicFrameLocks noGrp="1"/>
          </p:cNvGraphicFramePr>
          <p:nvPr>
            <p:extLst>
              <p:ext uri="{D42A27DB-BD31-4B8C-83A1-F6EECF244321}">
                <p14:modId xmlns:p14="http://schemas.microsoft.com/office/powerpoint/2010/main" val="3347209234"/>
              </p:ext>
            </p:extLst>
          </p:nvPr>
        </p:nvGraphicFramePr>
        <p:xfrm>
          <a:off x="6834208" y="1534269"/>
          <a:ext cx="5169533" cy="4651380"/>
        </p:xfrm>
        <a:graphic>
          <a:graphicData uri="http://schemas.openxmlformats.org/drawingml/2006/table">
            <a:tbl>
              <a:tblPr rtl="1" firstRow="1" firstCol="1" bandRow="1">
                <a:tableStyleId>{5C22544A-7EE6-4342-B048-85BDC9FD1C3A}</a:tableStyleId>
              </a:tblPr>
              <a:tblGrid>
                <a:gridCol w="1202333">
                  <a:extLst>
                    <a:ext uri="{9D8B030D-6E8A-4147-A177-3AD203B41FA5}">
                      <a16:colId xmlns:a16="http://schemas.microsoft.com/office/drawing/2014/main" val="13317777"/>
                    </a:ext>
                  </a:extLst>
                </a:gridCol>
                <a:gridCol w="3967200">
                  <a:extLst>
                    <a:ext uri="{9D8B030D-6E8A-4147-A177-3AD203B41FA5}">
                      <a16:colId xmlns:a16="http://schemas.microsoft.com/office/drawing/2014/main" val="3203898109"/>
                    </a:ext>
                  </a:extLst>
                </a:gridCol>
              </a:tblGrid>
              <a:tr h="330046">
                <a:tc>
                  <a:txBody>
                    <a:bodyPr/>
                    <a:lstStyle/>
                    <a:p>
                      <a:pPr algn="ctr" rtl="0">
                        <a:lnSpc>
                          <a:spcPct val="115000"/>
                        </a:lnSpc>
                        <a:spcAft>
                          <a:spcPts val="1000"/>
                        </a:spcAft>
                      </a:pPr>
                      <a:r>
                        <a:rPr lang="ar-SA" sz="1200" dirty="0">
                          <a:effectLst/>
                        </a:rPr>
                        <a:t>رقم حالة الاستخدام</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nchor="ctr"/>
                </a:tc>
                <a:tc>
                  <a:txBody>
                    <a:bodyPr/>
                    <a:lstStyle/>
                    <a:p>
                      <a:pPr algn="ctr" rtl="0">
                        <a:lnSpc>
                          <a:spcPct val="115000"/>
                        </a:lnSpc>
                        <a:spcAft>
                          <a:spcPts val="1000"/>
                        </a:spcAft>
                      </a:pPr>
                      <a:r>
                        <a:rPr lang="ar-SA" sz="12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nchor="ctr"/>
                </a:tc>
                <a:extLst>
                  <a:ext uri="{0D108BD9-81ED-4DB2-BD59-A6C34878D82A}">
                    <a16:rowId xmlns:a16="http://schemas.microsoft.com/office/drawing/2014/main" val="2676133465"/>
                  </a:ext>
                </a:extLst>
              </a:tr>
              <a:tr h="213820">
                <a:tc>
                  <a:txBody>
                    <a:bodyPr/>
                    <a:lstStyle/>
                    <a:p>
                      <a:pPr algn="r" rtl="0">
                        <a:lnSpc>
                          <a:spcPct val="115000"/>
                        </a:lnSpc>
                        <a:spcAft>
                          <a:spcPts val="1000"/>
                        </a:spcAft>
                      </a:pPr>
                      <a:r>
                        <a:rPr lang="ar-SA" sz="1000" dirty="0">
                          <a:effectLst/>
                        </a:rPr>
                        <a:t>اسم حالة الاستخدام</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tc>
                  <a:txBody>
                    <a:bodyPr/>
                    <a:lstStyle/>
                    <a:p>
                      <a:pPr algn="r" rtl="0">
                        <a:lnSpc>
                          <a:spcPct val="115000"/>
                        </a:lnSpc>
                        <a:spcAft>
                          <a:spcPts val="1000"/>
                        </a:spcAft>
                      </a:pPr>
                      <a:r>
                        <a:rPr lang="ar-SA" sz="1200" dirty="0">
                          <a:effectLst/>
                        </a:rPr>
                        <a:t>أنشاء حساب المدرس في التطبيق ( تسجيل الدخول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extLst>
                  <a:ext uri="{0D108BD9-81ED-4DB2-BD59-A6C34878D82A}">
                    <a16:rowId xmlns:a16="http://schemas.microsoft.com/office/drawing/2014/main" val="2885249445"/>
                  </a:ext>
                </a:extLst>
              </a:tr>
              <a:tr h="175369">
                <a:tc>
                  <a:txBody>
                    <a:bodyPr/>
                    <a:lstStyle/>
                    <a:p>
                      <a:pPr algn="r" rtl="0">
                        <a:lnSpc>
                          <a:spcPct val="115000"/>
                        </a:lnSpc>
                        <a:spcAft>
                          <a:spcPts val="1000"/>
                        </a:spcAft>
                      </a:pPr>
                      <a:r>
                        <a:rPr lang="ar-SA" sz="1000" dirty="0">
                          <a:effectLst/>
                        </a:rPr>
                        <a:t>نظرة عامة</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tc>
                  <a:txBody>
                    <a:bodyPr/>
                    <a:lstStyle/>
                    <a:p>
                      <a:pPr algn="r" rtl="0">
                        <a:lnSpc>
                          <a:spcPct val="115000"/>
                        </a:lnSpc>
                        <a:spcAft>
                          <a:spcPts val="1000"/>
                        </a:spcAft>
                      </a:pPr>
                      <a:r>
                        <a:rPr lang="ar-SA" sz="1000" dirty="0">
                          <a:effectLst/>
                        </a:rPr>
                        <a:t>يقوم المدرس بإنشاء حساب لأول مرة ليتمكن من الدخول للتطبيق</a:t>
                      </a:r>
                      <a:r>
                        <a:rPr lang="en-US" sz="1000" dirty="0">
                          <a:effectLst/>
                        </a:rPr>
                        <a:t>.</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extLst>
                  <a:ext uri="{0D108BD9-81ED-4DB2-BD59-A6C34878D82A}">
                    <a16:rowId xmlns:a16="http://schemas.microsoft.com/office/drawing/2014/main" val="55625467"/>
                  </a:ext>
                </a:extLst>
              </a:tr>
              <a:tr h="213820">
                <a:tc>
                  <a:txBody>
                    <a:bodyPr/>
                    <a:lstStyle/>
                    <a:p>
                      <a:pPr algn="r" rtl="0">
                        <a:lnSpc>
                          <a:spcPct val="115000"/>
                        </a:lnSpc>
                        <a:spcAft>
                          <a:spcPts val="1000"/>
                        </a:spcAft>
                      </a:pPr>
                      <a:r>
                        <a:rPr lang="ar-SA" sz="1200" dirty="0">
                          <a:effectLst/>
                        </a:rPr>
                        <a:t>الممثلون</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tc>
                  <a:txBody>
                    <a:bodyPr/>
                    <a:lstStyle/>
                    <a:p>
                      <a:pPr algn="r" rtl="0">
                        <a:lnSpc>
                          <a:spcPct val="115000"/>
                        </a:lnSpc>
                        <a:spcAft>
                          <a:spcPts val="1000"/>
                        </a:spcAft>
                      </a:pPr>
                      <a:r>
                        <a:rPr lang="ar-SA" sz="1200" dirty="0">
                          <a:effectLst/>
                        </a:rPr>
                        <a:t>المدرس.</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extLst>
                  <a:ext uri="{0D108BD9-81ED-4DB2-BD59-A6C34878D82A}">
                    <a16:rowId xmlns:a16="http://schemas.microsoft.com/office/drawing/2014/main" val="519654733"/>
                  </a:ext>
                </a:extLst>
              </a:tr>
              <a:tr h="213820">
                <a:tc>
                  <a:txBody>
                    <a:bodyPr/>
                    <a:lstStyle/>
                    <a:p>
                      <a:pPr algn="r" rtl="0">
                        <a:lnSpc>
                          <a:spcPct val="115000"/>
                        </a:lnSpc>
                        <a:spcAft>
                          <a:spcPts val="1000"/>
                        </a:spcAft>
                      </a:pPr>
                      <a:r>
                        <a:rPr lang="ar-SA" sz="1000" dirty="0">
                          <a:effectLst/>
                        </a:rPr>
                        <a:t>شروط سابقة</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tc>
                  <a:txBody>
                    <a:bodyPr/>
                    <a:lstStyle/>
                    <a:p>
                      <a:pPr algn="r" rtl="0">
                        <a:lnSpc>
                          <a:spcPct val="115000"/>
                        </a:lnSpc>
                        <a:spcAft>
                          <a:spcPts val="1000"/>
                        </a:spcAft>
                      </a:pPr>
                      <a:r>
                        <a:rPr lang="ar-SA" sz="1200" dirty="0">
                          <a:effectLst/>
                        </a:rPr>
                        <a:t>أن يكون المدرس من مدرسين الجامعة.</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extLst>
                  <a:ext uri="{0D108BD9-81ED-4DB2-BD59-A6C34878D82A}">
                    <a16:rowId xmlns:a16="http://schemas.microsoft.com/office/drawing/2014/main" val="3624562851"/>
                  </a:ext>
                </a:extLst>
              </a:tr>
              <a:tr h="2391223">
                <a:tc>
                  <a:txBody>
                    <a:bodyPr/>
                    <a:lstStyle/>
                    <a:p>
                      <a:pPr algn="r" rtl="0">
                        <a:lnSpc>
                          <a:spcPct val="115000"/>
                        </a:lnSpc>
                        <a:spcAft>
                          <a:spcPts val="1000"/>
                        </a:spcAft>
                      </a:pPr>
                      <a:r>
                        <a:rPr lang="ar-SA" sz="1000" dirty="0">
                          <a:effectLst/>
                        </a:rPr>
                        <a:t>سيناريو العملية</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tc>
                  <a:txBody>
                    <a:bodyPr/>
                    <a:lstStyle/>
                    <a:p>
                      <a:pPr marL="342900" lvl="0" indent="-342900" algn="r" rtl="1">
                        <a:lnSpc>
                          <a:spcPct val="115000"/>
                        </a:lnSpc>
                        <a:buFont typeface="Symbol" panose="05050102010706020507" pitchFamily="18" charset="2"/>
                        <a:buChar char=""/>
                      </a:pPr>
                      <a:r>
                        <a:rPr lang="ar-SA" sz="1200" dirty="0">
                          <a:effectLst/>
                        </a:rPr>
                        <a:t>فتح التطبيق</a:t>
                      </a:r>
                      <a:endParaRPr lang="en-US" sz="1000" dirty="0">
                        <a:effectLst/>
                      </a:endParaRPr>
                    </a:p>
                    <a:p>
                      <a:pPr marL="342900" lvl="0" indent="-342900" algn="r" rtl="1">
                        <a:lnSpc>
                          <a:spcPct val="115000"/>
                        </a:lnSpc>
                        <a:buFont typeface="Symbol" panose="05050102010706020507" pitchFamily="18" charset="2"/>
                        <a:buChar char=""/>
                      </a:pPr>
                      <a:r>
                        <a:rPr lang="ar-SA" sz="1200" dirty="0">
                          <a:effectLst/>
                        </a:rPr>
                        <a:t>تسجيل الدخول أن وجد حساب مسبق المدرس</a:t>
                      </a:r>
                      <a:endParaRPr lang="en-US" sz="1000" dirty="0">
                        <a:effectLst/>
                      </a:endParaRPr>
                    </a:p>
                    <a:p>
                      <a:pPr marL="342900" lvl="0" indent="-342900" algn="r" rtl="1">
                        <a:lnSpc>
                          <a:spcPct val="115000"/>
                        </a:lnSpc>
                        <a:buFont typeface="Symbol" panose="05050102010706020507" pitchFamily="18" charset="2"/>
                        <a:buChar char=""/>
                      </a:pPr>
                      <a:r>
                        <a:rPr lang="ar-SA" sz="1000" dirty="0">
                          <a:effectLst/>
                        </a:rPr>
                        <a:t>يقوم المدرس بالضغط على أيقونة إنشاء حساب أذا لم يكون لدية حساب من قبل.</a:t>
                      </a:r>
                      <a:endParaRPr lang="en-US" sz="1000" dirty="0">
                        <a:effectLst/>
                      </a:endParaRPr>
                    </a:p>
                    <a:p>
                      <a:pPr marL="342900" lvl="0" indent="-342900" algn="r" rtl="1">
                        <a:lnSpc>
                          <a:spcPct val="115000"/>
                        </a:lnSpc>
                        <a:buFont typeface="Symbol" panose="05050102010706020507" pitchFamily="18" charset="2"/>
                        <a:buChar char=""/>
                      </a:pPr>
                      <a:r>
                        <a:rPr lang="ar-SA" sz="1000" dirty="0">
                          <a:effectLst/>
                        </a:rPr>
                        <a:t>يتم تعبئة البيانات المطلوبة ( الاسم – الكلية – الايميل – كلمة المرور)</a:t>
                      </a:r>
                      <a:endParaRPr lang="en-US" sz="1000" dirty="0">
                        <a:effectLst/>
                      </a:endParaRPr>
                    </a:p>
                    <a:p>
                      <a:pPr marL="342900" lvl="0" indent="-342900" algn="r" rtl="1">
                        <a:lnSpc>
                          <a:spcPct val="115000"/>
                        </a:lnSpc>
                        <a:buFont typeface="Symbol" panose="05050102010706020507" pitchFamily="18" charset="2"/>
                        <a:buChar char=""/>
                      </a:pPr>
                      <a:r>
                        <a:rPr lang="ar-SA" sz="1200" dirty="0">
                          <a:effectLst/>
                        </a:rPr>
                        <a:t>الضغط على زر تسجيل.</a:t>
                      </a:r>
                      <a:endParaRPr lang="en-US" sz="1000" dirty="0">
                        <a:effectLst/>
                      </a:endParaRPr>
                    </a:p>
                    <a:p>
                      <a:pPr marL="342900" lvl="0" indent="-342900" algn="r" rtl="1">
                        <a:lnSpc>
                          <a:spcPct val="115000"/>
                        </a:lnSpc>
                        <a:buFont typeface="Symbol" panose="05050102010706020507" pitchFamily="18" charset="2"/>
                        <a:buChar char=""/>
                      </a:pPr>
                      <a:r>
                        <a:rPr lang="ar-SA" sz="1200" dirty="0">
                          <a:effectLst/>
                        </a:rPr>
                        <a:t>ظهور رسالة لأشعار للمدرس بأنه تمت عملية أنشاء حساب في التطبيق بنجاح.</a:t>
                      </a:r>
                      <a:endParaRPr lang="en-US" sz="1000" dirty="0">
                        <a:effectLst/>
                      </a:endParaRPr>
                    </a:p>
                    <a:p>
                      <a:pPr marL="342900" lvl="0" indent="-342900" algn="r" rtl="1">
                        <a:lnSpc>
                          <a:spcPct val="115000"/>
                        </a:lnSpc>
                        <a:buFont typeface="Symbol" panose="05050102010706020507" pitchFamily="18" charset="2"/>
                        <a:buChar char=""/>
                      </a:pPr>
                      <a:r>
                        <a:rPr lang="ar-SA" sz="1200" dirty="0">
                          <a:effectLst/>
                        </a:rPr>
                        <a:t>الانتقال واجهة المنشورات.</a:t>
                      </a:r>
                      <a:endParaRPr lang="en-US" sz="1000" dirty="0">
                        <a:effectLst/>
                      </a:endParaRPr>
                    </a:p>
                    <a:p>
                      <a:pPr marL="342900" lvl="0" indent="-342900" algn="r" rtl="1">
                        <a:lnSpc>
                          <a:spcPct val="115000"/>
                        </a:lnSpc>
                        <a:buFont typeface="Symbol" panose="05050102010706020507" pitchFamily="18" charset="2"/>
                        <a:buChar char=""/>
                      </a:pPr>
                      <a:r>
                        <a:rPr lang="ar-SA" sz="1200" dirty="0">
                          <a:effectLst/>
                        </a:rPr>
                        <a:t>أضافة منشور جديد بحسب الصلاحية الممنوحة له على مستوى الكلية.</a:t>
                      </a:r>
                      <a:endParaRPr lang="en-US" sz="1000" dirty="0">
                        <a:effectLst/>
                      </a:endParaRPr>
                    </a:p>
                    <a:p>
                      <a:pPr marL="342900" lvl="0" indent="-342900" algn="r" rtl="1">
                        <a:lnSpc>
                          <a:spcPct val="115000"/>
                        </a:lnSpc>
                        <a:spcAft>
                          <a:spcPts val="1000"/>
                        </a:spcAft>
                        <a:buFont typeface="Symbol" panose="05050102010706020507" pitchFamily="18" charset="2"/>
                        <a:buChar char=""/>
                      </a:pPr>
                      <a:r>
                        <a:rPr lang="ar-SA" sz="1200" dirty="0">
                          <a:effectLst/>
                        </a:rPr>
                        <a:t>تسجيل الخروج من التطبيق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extLst>
                  <a:ext uri="{0D108BD9-81ED-4DB2-BD59-A6C34878D82A}">
                    <a16:rowId xmlns:a16="http://schemas.microsoft.com/office/drawing/2014/main" val="1709247182"/>
                  </a:ext>
                </a:extLst>
              </a:tr>
              <a:tr h="899462">
                <a:tc>
                  <a:txBody>
                    <a:bodyPr/>
                    <a:lstStyle/>
                    <a:p>
                      <a:pPr algn="r" rtl="0">
                        <a:lnSpc>
                          <a:spcPct val="115000"/>
                        </a:lnSpc>
                        <a:spcAft>
                          <a:spcPts val="1000"/>
                        </a:spcAft>
                      </a:pPr>
                      <a:r>
                        <a:rPr lang="ar-SA" sz="1000" dirty="0">
                          <a:effectLst/>
                        </a:rPr>
                        <a:t>خطوات بديلة</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tc>
                  <a:txBody>
                    <a:bodyPr/>
                    <a:lstStyle/>
                    <a:p>
                      <a:pPr marL="342900" lvl="0" indent="-342900" algn="r" rtl="1">
                        <a:lnSpc>
                          <a:spcPct val="115000"/>
                        </a:lnSpc>
                        <a:buFont typeface="Symbol" panose="05050102010706020507" pitchFamily="18" charset="2"/>
                        <a:buChar char=""/>
                      </a:pPr>
                      <a:r>
                        <a:rPr lang="ar-SA" sz="1200" dirty="0">
                          <a:effectLst/>
                        </a:rPr>
                        <a:t>ظهور رسالة لأشعار للمدرس بوجود خطاء بعملية أنشاء حساب في التطبيق.</a:t>
                      </a:r>
                      <a:endParaRPr lang="en-US" sz="1000" dirty="0">
                        <a:effectLst/>
                      </a:endParaRPr>
                    </a:p>
                    <a:p>
                      <a:pPr marL="342900" lvl="0" indent="-342900" algn="r" rtl="1">
                        <a:lnSpc>
                          <a:spcPct val="115000"/>
                        </a:lnSpc>
                        <a:spcAft>
                          <a:spcPts val="1000"/>
                        </a:spcAft>
                        <a:buFont typeface="Symbol" panose="05050102010706020507" pitchFamily="18" charset="2"/>
                        <a:buChar char=""/>
                      </a:pPr>
                      <a:r>
                        <a:rPr lang="ar-SA" sz="1200" dirty="0">
                          <a:effectLst/>
                        </a:rPr>
                        <a:t>ظهور رسالة لأشعار للمدرس بوجود خطاء بعملية تسجيل الدخول في التطبيق.</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extLst>
                  <a:ext uri="{0D108BD9-81ED-4DB2-BD59-A6C34878D82A}">
                    <a16:rowId xmlns:a16="http://schemas.microsoft.com/office/drawing/2014/main" val="3627371279"/>
                  </a:ext>
                </a:extLst>
              </a:tr>
              <a:tr h="213820">
                <a:tc>
                  <a:txBody>
                    <a:bodyPr/>
                    <a:lstStyle/>
                    <a:p>
                      <a:pPr algn="r" rtl="0">
                        <a:lnSpc>
                          <a:spcPct val="115000"/>
                        </a:lnSpc>
                        <a:spcAft>
                          <a:spcPts val="1000"/>
                        </a:spcAft>
                      </a:pPr>
                      <a:r>
                        <a:rPr lang="ar-SA" sz="1000" dirty="0">
                          <a:effectLst/>
                        </a:rPr>
                        <a:t>نتائج تنفيذ العملية</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tc>
                  <a:txBody>
                    <a:bodyPr/>
                    <a:lstStyle/>
                    <a:p>
                      <a:pPr algn="r" rtl="0">
                        <a:lnSpc>
                          <a:spcPct val="115000"/>
                        </a:lnSpc>
                        <a:spcAft>
                          <a:spcPts val="1000"/>
                        </a:spcAft>
                      </a:pPr>
                      <a:r>
                        <a:rPr lang="ar-SA" sz="1200" dirty="0">
                          <a:effectLst/>
                        </a:rPr>
                        <a:t>أنشاء حساب أو تسجيل دخول للمدرس وتوجيهه الى داخل التطبيق</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59723" marR="59723" marT="0" marB="0"/>
                </a:tc>
                <a:extLst>
                  <a:ext uri="{0D108BD9-81ED-4DB2-BD59-A6C34878D82A}">
                    <a16:rowId xmlns:a16="http://schemas.microsoft.com/office/drawing/2014/main" val="385585942"/>
                  </a:ext>
                </a:extLst>
              </a:tr>
            </a:tbl>
          </a:graphicData>
        </a:graphic>
      </p:graphicFrame>
    </p:spTree>
    <p:extLst>
      <p:ext uri="{BB962C8B-B14F-4D97-AF65-F5344CB8AC3E}">
        <p14:creationId xmlns:p14="http://schemas.microsoft.com/office/powerpoint/2010/main" val="2201165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8969115" y="6307915"/>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0"/>
            <a:ext cx="6807314"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10" name="TextBox 2">
            <a:extLst>
              <a:ext uri="{FF2B5EF4-FFF2-40B4-BE49-F238E27FC236}">
                <a16:creationId xmlns:a16="http://schemas.microsoft.com/office/drawing/2014/main" id="{C3F160EF-951B-461A-90FF-6BDB89164A8D}"/>
              </a:ext>
            </a:extLst>
          </p:cNvPr>
          <p:cNvSpPr txBox="1"/>
          <p:nvPr/>
        </p:nvSpPr>
        <p:spPr>
          <a:xfrm>
            <a:off x="6834208" y="41552"/>
            <a:ext cx="5169533" cy="1492716"/>
          </a:xfrm>
          <a:prstGeom prst="rect">
            <a:avLst/>
          </a:prstGeom>
          <a:noFill/>
        </p:spPr>
        <p:txBody>
          <a:bodyPr wrap="square" rtlCol="0" anchor="ctr">
            <a:spAutoFit/>
          </a:bodyPr>
          <a:lstStyle/>
          <a:p>
            <a:pPr algn="r" rtl="1">
              <a:spcAft>
                <a:spcPts val="1000"/>
              </a:spcAft>
              <a:tabLst>
                <a:tab pos="4335780" algn="l"/>
              </a:tabLst>
            </a:pPr>
            <a:r>
              <a:rPr lang="ar-YE" b="1" dirty="0">
                <a:effectLst/>
                <a:latin typeface="Calibri" panose="020F0502020204030204" pitchFamily="34" charset="0"/>
                <a:ea typeface="Calibri" panose="020F0502020204030204" pitchFamily="34" charset="0"/>
                <a:cs typeface="Arial" panose="020B0604020202020204" pitchFamily="34" charset="0"/>
              </a:rPr>
              <a:t>مخططات النظام (ٍ</a:t>
            </a:r>
            <a:r>
              <a:rPr lang="en-US" b="1" dirty="0">
                <a:effectLst/>
                <a:latin typeface="Calibri" panose="020F0502020204030204" pitchFamily="34" charset="0"/>
                <a:ea typeface="Calibri" panose="020F0502020204030204" pitchFamily="34" charset="0"/>
                <a:cs typeface="Arial" panose="020B0604020202020204" pitchFamily="34" charset="0"/>
              </a:rPr>
              <a:t>System Modeling</a:t>
            </a:r>
            <a:r>
              <a:rPr lang="ar-YE" b="1" dirty="0">
                <a:effectLst/>
                <a:latin typeface="Calibri" panose="020F0502020204030204" pitchFamily="34" charset="0"/>
                <a:ea typeface="Calibri" panose="020F0502020204030204" pitchFamily="34" charset="0"/>
                <a:cs typeface="Arial" panose="020B0604020202020204" pitchFamily="34" charset="0"/>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algn="r" rtl="1">
              <a:spcAft>
                <a:spcPts val="1000"/>
              </a:spcAft>
            </a:pPr>
            <a:r>
              <a:rPr lang="en-US" sz="1600" b="1" dirty="0">
                <a:effectLst/>
                <a:latin typeface="Calibri" panose="020F0502020204030204" pitchFamily="34" charset="0"/>
                <a:ea typeface="Calibri" panose="020F0502020204030204" pitchFamily="34" charset="0"/>
                <a:cs typeface="Arial" panose="020B0604020202020204" pitchFamily="34" charset="0"/>
              </a:rPr>
              <a:t>Use-Case diagram</a:t>
            </a:r>
            <a:endParaRPr lang="ar-YE" sz="1600" b="1"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spcAft>
                <a:spcPts val="1000"/>
              </a:spcAft>
              <a:buFontTx/>
              <a:buChar char="-"/>
            </a:pPr>
            <a:r>
              <a:rPr lang="ar-SA" sz="1600" b="1" dirty="0">
                <a:effectLst/>
                <a:latin typeface="Calibri" panose="020F0502020204030204" pitchFamily="34" charset="0"/>
                <a:ea typeface="Calibri" panose="020F0502020204030204" pitchFamily="34" charset="0"/>
                <a:cs typeface="Arial" panose="020B0604020202020204" pitchFamily="34" charset="0"/>
              </a:rPr>
              <a:t>مخطط حالة الاستخدام للعمليات الخاصة </a:t>
            </a:r>
            <a:r>
              <a:rPr lang="ar-YE" sz="1600" b="1" dirty="0">
                <a:latin typeface="Calibri" panose="020F0502020204030204" pitchFamily="34" charset="0"/>
                <a:ea typeface="Calibri" panose="020F0502020204030204" pitchFamily="34" charset="0"/>
                <a:cs typeface="Arial" panose="020B0604020202020204" pitchFamily="34" charset="0"/>
              </a:rPr>
              <a:t>بالمسؤول</a:t>
            </a:r>
            <a:r>
              <a:rPr lang="ar-SA" sz="1600" dirty="0">
                <a:effectLst/>
                <a:latin typeface="Calibri" panose="020F0502020204030204" pitchFamily="34" charset="0"/>
                <a:ea typeface="Calibri" panose="020F0502020204030204" pitchFamily="34" charset="0"/>
                <a:cs typeface="Arial" panose="020B0604020202020204" pitchFamily="34" charset="0"/>
              </a:rPr>
              <a:t>.</a:t>
            </a:r>
            <a:endParaRPr lang="ar-YE" sz="16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spcAft>
                <a:spcPts val="1000"/>
              </a:spcAft>
              <a:buFontTx/>
              <a:buChar char="-"/>
            </a:pPr>
            <a:r>
              <a:rPr lang="ar-SA" sz="1600" b="1" dirty="0">
                <a:effectLst/>
                <a:latin typeface="Calibri" panose="020F0502020204030204" pitchFamily="34" charset="0"/>
                <a:ea typeface="Calibri" panose="020F0502020204030204" pitchFamily="34" charset="0"/>
                <a:cs typeface="Arial" panose="020B0604020202020204" pitchFamily="34" charset="0"/>
              </a:rPr>
              <a:t>توصيف حالات الاستخدام.</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جدول 1">
            <a:extLst>
              <a:ext uri="{FF2B5EF4-FFF2-40B4-BE49-F238E27FC236}">
                <a16:creationId xmlns:a16="http://schemas.microsoft.com/office/drawing/2014/main" id="{830B4AE3-2592-4A71-9EF5-AE1A9EE5717F}"/>
              </a:ext>
            </a:extLst>
          </p:cNvPr>
          <p:cNvGraphicFramePr>
            <a:graphicFrameLocks noGrp="1"/>
          </p:cNvGraphicFramePr>
          <p:nvPr>
            <p:extLst>
              <p:ext uri="{D42A27DB-BD31-4B8C-83A1-F6EECF244321}">
                <p14:modId xmlns:p14="http://schemas.microsoft.com/office/powerpoint/2010/main" val="4226925981"/>
              </p:ext>
            </p:extLst>
          </p:nvPr>
        </p:nvGraphicFramePr>
        <p:xfrm>
          <a:off x="6834207" y="1528288"/>
          <a:ext cx="5169533" cy="4779627"/>
        </p:xfrm>
        <a:graphic>
          <a:graphicData uri="http://schemas.openxmlformats.org/drawingml/2006/table">
            <a:tbl>
              <a:tblPr rtl="1" firstRow="1" firstCol="1" bandRow="1">
                <a:tableStyleId>{5C22544A-7EE6-4342-B048-85BDC9FD1C3A}</a:tableStyleId>
              </a:tblPr>
              <a:tblGrid>
                <a:gridCol w="1202028">
                  <a:extLst>
                    <a:ext uri="{9D8B030D-6E8A-4147-A177-3AD203B41FA5}">
                      <a16:colId xmlns:a16="http://schemas.microsoft.com/office/drawing/2014/main" val="1184225086"/>
                    </a:ext>
                  </a:extLst>
                </a:gridCol>
                <a:gridCol w="3967505">
                  <a:extLst>
                    <a:ext uri="{9D8B030D-6E8A-4147-A177-3AD203B41FA5}">
                      <a16:colId xmlns:a16="http://schemas.microsoft.com/office/drawing/2014/main" val="2790631572"/>
                    </a:ext>
                  </a:extLst>
                </a:gridCol>
              </a:tblGrid>
              <a:tr h="315626">
                <a:tc>
                  <a:txBody>
                    <a:bodyPr/>
                    <a:lstStyle/>
                    <a:p>
                      <a:pPr algn="ctr" rtl="0">
                        <a:lnSpc>
                          <a:spcPct val="115000"/>
                        </a:lnSpc>
                        <a:spcAft>
                          <a:spcPts val="1000"/>
                        </a:spcAft>
                      </a:pPr>
                      <a:r>
                        <a:rPr lang="ar-SA" sz="1200" dirty="0">
                          <a:effectLst/>
                        </a:rPr>
                        <a:t>رقم حالة الاستخدام</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nchor="ctr"/>
                </a:tc>
                <a:tc>
                  <a:txBody>
                    <a:bodyPr/>
                    <a:lstStyle/>
                    <a:p>
                      <a:pPr algn="ctr" rtl="0">
                        <a:lnSpc>
                          <a:spcPct val="115000"/>
                        </a:lnSpc>
                        <a:spcAft>
                          <a:spcPts val="1000"/>
                        </a:spcAft>
                      </a:pPr>
                      <a:r>
                        <a:rPr lang="ar-SA" sz="1200" dirty="0">
                          <a:effectLst/>
                        </a:rPr>
                        <a:t>3</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nchor="ctr"/>
                </a:tc>
                <a:extLst>
                  <a:ext uri="{0D108BD9-81ED-4DB2-BD59-A6C34878D82A}">
                    <a16:rowId xmlns:a16="http://schemas.microsoft.com/office/drawing/2014/main" val="3277417612"/>
                  </a:ext>
                </a:extLst>
              </a:tr>
              <a:tr h="423040">
                <a:tc>
                  <a:txBody>
                    <a:bodyPr/>
                    <a:lstStyle/>
                    <a:p>
                      <a:pPr algn="r" rtl="0">
                        <a:lnSpc>
                          <a:spcPct val="115000"/>
                        </a:lnSpc>
                        <a:spcAft>
                          <a:spcPts val="1000"/>
                        </a:spcAft>
                      </a:pPr>
                      <a:r>
                        <a:rPr lang="ar-SA" sz="900" dirty="0">
                          <a:effectLst/>
                        </a:rPr>
                        <a:t>اسم حالة الاستخدام</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tc>
                  <a:txBody>
                    <a:bodyPr/>
                    <a:lstStyle/>
                    <a:p>
                      <a:pPr algn="r" rtl="0">
                        <a:lnSpc>
                          <a:spcPct val="115000"/>
                        </a:lnSpc>
                        <a:spcAft>
                          <a:spcPts val="1000"/>
                        </a:spcAft>
                      </a:pPr>
                      <a:r>
                        <a:rPr lang="ar-SA" sz="1200" dirty="0">
                          <a:effectLst/>
                        </a:rPr>
                        <a:t>أنشاء حساب للمسؤول (عميد – رئيس قسم) في التطبيق ( تسجيل الدخول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extLst>
                  <a:ext uri="{0D108BD9-81ED-4DB2-BD59-A6C34878D82A}">
                    <a16:rowId xmlns:a16="http://schemas.microsoft.com/office/drawing/2014/main" val="910868422"/>
                  </a:ext>
                </a:extLst>
              </a:tr>
              <a:tr h="160698">
                <a:tc>
                  <a:txBody>
                    <a:bodyPr/>
                    <a:lstStyle/>
                    <a:p>
                      <a:pPr algn="r" rtl="0">
                        <a:lnSpc>
                          <a:spcPct val="115000"/>
                        </a:lnSpc>
                        <a:spcAft>
                          <a:spcPts val="1000"/>
                        </a:spcAft>
                      </a:pPr>
                      <a:r>
                        <a:rPr lang="ar-SA" sz="900" dirty="0">
                          <a:effectLst/>
                        </a:rPr>
                        <a:t>نظرة عامة</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tc>
                  <a:txBody>
                    <a:bodyPr/>
                    <a:lstStyle/>
                    <a:p>
                      <a:pPr algn="r" rtl="0">
                        <a:lnSpc>
                          <a:spcPct val="115000"/>
                        </a:lnSpc>
                        <a:spcAft>
                          <a:spcPts val="1000"/>
                        </a:spcAft>
                      </a:pPr>
                      <a:r>
                        <a:rPr lang="ar-SA" sz="900" dirty="0">
                          <a:effectLst/>
                        </a:rPr>
                        <a:t>يقوم للمسؤول بإنشاء حساب لأول مرة ليتمكن من الدخول للتطبيق</a:t>
                      </a:r>
                      <a:r>
                        <a:rPr lang="en-US" sz="900" dirty="0">
                          <a:effectLst/>
                        </a:rPr>
                        <a:t>.</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extLst>
                  <a:ext uri="{0D108BD9-81ED-4DB2-BD59-A6C34878D82A}">
                    <a16:rowId xmlns:a16="http://schemas.microsoft.com/office/drawing/2014/main" val="1475316165"/>
                  </a:ext>
                </a:extLst>
              </a:tr>
              <a:tr h="213288">
                <a:tc>
                  <a:txBody>
                    <a:bodyPr/>
                    <a:lstStyle/>
                    <a:p>
                      <a:pPr algn="r" rtl="0">
                        <a:lnSpc>
                          <a:spcPct val="115000"/>
                        </a:lnSpc>
                        <a:spcAft>
                          <a:spcPts val="1000"/>
                        </a:spcAft>
                      </a:pPr>
                      <a:r>
                        <a:rPr lang="ar-SA" sz="1200" dirty="0">
                          <a:effectLst/>
                        </a:rPr>
                        <a:t>الممثلون</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tc>
                  <a:txBody>
                    <a:bodyPr/>
                    <a:lstStyle/>
                    <a:p>
                      <a:pPr algn="r" rtl="0">
                        <a:lnSpc>
                          <a:spcPct val="115000"/>
                        </a:lnSpc>
                        <a:spcAft>
                          <a:spcPts val="1000"/>
                        </a:spcAft>
                      </a:pPr>
                      <a:r>
                        <a:rPr lang="ar-SA" sz="1200" dirty="0">
                          <a:effectLst/>
                        </a:rPr>
                        <a:t>المسؤول(عميد – رئيس قسم).</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extLst>
                  <a:ext uri="{0D108BD9-81ED-4DB2-BD59-A6C34878D82A}">
                    <a16:rowId xmlns:a16="http://schemas.microsoft.com/office/drawing/2014/main" val="2610396924"/>
                  </a:ext>
                </a:extLst>
              </a:tr>
              <a:tr h="213288">
                <a:tc>
                  <a:txBody>
                    <a:bodyPr/>
                    <a:lstStyle/>
                    <a:p>
                      <a:pPr algn="r" rtl="0">
                        <a:lnSpc>
                          <a:spcPct val="115000"/>
                        </a:lnSpc>
                        <a:spcAft>
                          <a:spcPts val="1000"/>
                        </a:spcAft>
                      </a:pPr>
                      <a:r>
                        <a:rPr lang="ar-SA" sz="900" dirty="0">
                          <a:effectLst/>
                        </a:rPr>
                        <a:t>شروط سابقة</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tc>
                  <a:txBody>
                    <a:bodyPr/>
                    <a:lstStyle/>
                    <a:p>
                      <a:pPr algn="r" rtl="0">
                        <a:lnSpc>
                          <a:spcPct val="115000"/>
                        </a:lnSpc>
                        <a:spcAft>
                          <a:spcPts val="1000"/>
                        </a:spcAft>
                      </a:pPr>
                      <a:r>
                        <a:rPr lang="ar-SA" sz="1200" dirty="0">
                          <a:effectLst/>
                        </a:rPr>
                        <a:t>أن يكون المسؤول من عمداء أو رؤساء الاقسام في الجامعة.</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extLst>
                  <a:ext uri="{0D108BD9-81ED-4DB2-BD59-A6C34878D82A}">
                    <a16:rowId xmlns:a16="http://schemas.microsoft.com/office/drawing/2014/main" val="23788996"/>
                  </a:ext>
                </a:extLst>
              </a:tr>
              <a:tr h="2343265">
                <a:tc>
                  <a:txBody>
                    <a:bodyPr/>
                    <a:lstStyle/>
                    <a:p>
                      <a:pPr algn="r" rtl="0">
                        <a:lnSpc>
                          <a:spcPct val="115000"/>
                        </a:lnSpc>
                        <a:spcAft>
                          <a:spcPts val="1000"/>
                        </a:spcAft>
                      </a:pPr>
                      <a:r>
                        <a:rPr lang="ar-SA" sz="900" dirty="0">
                          <a:effectLst/>
                        </a:rPr>
                        <a:t>سيناريو العملية</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tc>
                  <a:txBody>
                    <a:bodyPr/>
                    <a:lstStyle/>
                    <a:p>
                      <a:pPr marL="342900" lvl="0" indent="-342900" algn="r" rtl="1">
                        <a:lnSpc>
                          <a:spcPct val="115000"/>
                        </a:lnSpc>
                        <a:buFont typeface="Symbol" panose="05050102010706020507" pitchFamily="18" charset="2"/>
                        <a:buChar char=""/>
                      </a:pPr>
                      <a:r>
                        <a:rPr lang="ar-SA" sz="1200" dirty="0">
                          <a:effectLst/>
                        </a:rPr>
                        <a:t>فتح التطبيق</a:t>
                      </a:r>
                      <a:endParaRPr lang="en-US" sz="900" dirty="0">
                        <a:effectLst/>
                      </a:endParaRPr>
                    </a:p>
                    <a:p>
                      <a:pPr marL="342900" lvl="0" indent="-342900" algn="r" rtl="1">
                        <a:lnSpc>
                          <a:spcPct val="115000"/>
                        </a:lnSpc>
                        <a:buFont typeface="Symbol" panose="05050102010706020507" pitchFamily="18" charset="2"/>
                        <a:buChar char=""/>
                      </a:pPr>
                      <a:r>
                        <a:rPr lang="ar-SA" sz="1200" dirty="0">
                          <a:effectLst/>
                        </a:rPr>
                        <a:t>تسجيل الدخول أن وجد حساب مسبق للمسؤول</a:t>
                      </a:r>
                      <a:endParaRPr lang="en-US" sz="900" dirty="0">
                        <a:effectLst/>
                      </a:endParaRPr>
                    </a:p>
                    <a:p>
                      <a:pPr marL="342900" lvl="0" indent="-342900" algn="r" rtl="1">
                        <a:lnSpc>
                          <a:spcPct val="115000"/>
                        </a:lnSpc>
                        <a:buFont typeface="Symbol" panose="05050102010706020507" pitchFamily="18" charset="2"/>
                        <a:buChar char=""/>
                      </a:pPr>
                      <a:r>
                        <a:rPr lang="ar-SA" sz="900" dirty="0">
                          <a:effectLst/>
                        </a:rPr>
                        <a:t>يقوم للمسؤول بالضغط على أيقونة إنشاء حساب أذا لم يكون لدية حساب من قبل.</a:t>
                      </a:r>
                      <a:endParaRPr lang="en-US" sz="900" dirty="0">
                        <a:effectLst/>
                      </a:endParaRPr>
                    </a:p>
                    <a:p>
                      <a:pPr marL="342900" lvl="0" indent="-342900" algn="r" rtl="1">
                        <a:lnSpc>
                          <a:spcPct val="115000"/>
                        </a:lnSpc>
                        <a:buFont typeface="Symbol" panose="05050102010706020507" pitchFamily="18" charset="2"/>
                        <a:buChar char=""/>
                      </a:pPr>
                      <a:r>
                        <a:rPr lang="ar-SA" sz="900" dirty="0">
                          <a:effectLst/>
                        </a:rPr>
                        <a:t>يتم تعبئة البيانات المطلوبة ( رقم البطاقة الشخصية – الايميل – كلمة المرور)</a:t>
                      </a:r>
                      <a:r>
                        <a:rPr lang="ar-SA" sz="1200" dirty="0">
                          <a:effectLst/>
                        </a:rPr>
                        <a:t>.</a:t>
                      </a:r>
                      <a:endParaRPr lang="en-US" sz="900" dirty="0">
                        <a:effectLst/>
                      </a:endParaRPr>
                    </a:p>
                    <a:p>
                      <a:pPr marL="342900" lvl="0" indent="-342900" algn="r" rtl="1">
                        <a:lnSpc>
                          <a:spcPct val="115000"/>
                        </a:lnSpc>
                        <a:buFont typeface="Symbol" panose="05050102010706020507" pitchFamily="18" charset="2"/>
                        <a:buChar char=""/>
                      </a:pPr>
                      <a:r>
                        <a:rPr lang="ar-SA" sz="1200" dirty="0">
                          <a:effectLst/>
                        </a:rPr>
                        <a:t>الضغط على زر تسجيل.</a:t>
                      </a:r>
                      <a:endParaRPr lang="en-US" sz="900" dirty="0">
                        <a:effectLst/>
                      </a:endParaRPr>
                    </a:p>
                    <a:p>
                      <a:pPr marL="342900" lvl="0" indent="-342900" algn="r" rtl="1">
                        <a:lnSpc>
                          <a:spcPct val="115000"/>
                        </a:lnSpc>
                        <a:buFont typeface="Symbol" panose="05050102010706020507" pitchFamily="18" charset="2"/>
                        <a:buChar char=""/>
                      </a:pPr>
                      <a:r>
                        <a:rPr lang="ar-SA" sz="1200" dirty="0">
                          <a:effectLst/>
                        </a:rPr>
                        <a:t>ظهور رسالة لأشعار المسؤول بأنه تمت عملية أنشاء حساب في التطبيق بنجاح.</a:t>
                      </a:r>
                      <a:endParaRPr lang="en-US" sz="900" dirty="0">
                        <a:effectLst/>
                      </a:endParaRPr>
                    </a:p>
                    <a:p>
                      <a:pPr marL="342900" lvl="0" indent="-342900" algn="r" rtl="1">
                        <a:lnSpc>
                          <a:spcPct val="115000"/>
                        </a:lnSpc>
                        <a:buFont typeface="Symbol" panose="05050102010706020507" pitchFamily="18" charset="2"/>
                        <a:buChar char=""/>
                      </a:pPr>
                      <a:r>
                        <a:rPr lang="ar-SA" sz="1200" dirty="0">
                          <a:effectLst/>
                        </a:rPr>
                        <a:t>الانتقال واجهة المنشورات.</a:t>
                      </a:r>
                      <a:endParaRPr lang="en-US" sz="900" dirty="0">
                        <a:effectLst/>
                      </a:endParaRPr>
                    </a:p>
                    <a:p>
                      <a:pPr marL="342900" lvl="0" indent="-342900" algn="r" rtl="1">
                        <a:lnSpc>
                          <a:spcPct val="115000"/>
                        </a:lnSpc>
                        <a:buFont typeface="Symbol" panose="05050102010706020507" pitchFamily="18" charset="2"/>
                        <a:buChar char=""/>
                      </a:pPr>
                      <a:r>
                        <a:rPr lang="ar-SA" sz="1200" dirty="0">
                          <a:effectLst/>
                        </a:rPr>
                        <a:t>أضافة منشور جديد بحسب الصلاحية الممنوحة له على مستوى الجامعة.</a:t>
                      </a:r>
                      <a:endParaRPr lang="en-US" sz="900" dirty="0">
                        <a:effectLst/>
                      </a:endParaRPr>
                    </a:p>
                    <a:p>
                      <a:pPr marL="342900" lvl="0" indent="-342900" algn="r" rtl="1">
                        <a:lnSpc>
                          <a:spcPct val="115000"/>
                        </a:lnSpc>
                        <a:spcAft>
                          <a:spcPts val="1000"/>
                        </a:spcAft>
                        <a:buFont typeface="Symbol" panose="05050102010706020507" pitchFamily="18" charset="2"/>
                        <a:buChar char=""/>
                      </a:pPr>
                      <a:r>
                        <a:rPr lang="ar-SA" sz="1200" dirty="0">
                          <a:effectLst/>
                        </a:rPr>
                        <a:t>تسجيل الخروج من التطبيق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extLst>
                  <a:ext uri="{0D108BD9-81ED-4DB2-BD59-A6C34878D82A}">
                    <a16:rowId xmlns:a16="http://schemas.microsoft.com/office/drawing/2014/main" val="3036340890"/>
                  </a:ext>
                </a:extLst>
              </a:tr>
              <a:tr h="897134">
                <a:tc>
                  <a:txBody>
                    <a:bodyPr/>
                    <a:lstStyle/>
                    <a:p>
                      <a:pPr algn="r" rtl="0">
                        <a:lnSpc>
                          <a:spcPct val="115000"/>
                        </a:lnSpc>
                        <a:spcAft>
                          <a:spcPts val="1000"/>
                        </a:spcAft>
                      </a:pPr>
                      <a:r>
                        <a:rPr lang="ar-SA" sz="900" dirty="0">
                          <a:effectLst/>
                        </a:rPr>
                        <a:t>خطوات بديلة</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tc>
                  <a:txBody>
                    <a:bodyPr/>
                    <a:lstStyle/>
                    <a:p>
                      <a:pPr marL="342900" lvl="0" indent="-342900" algn="r" rtl="1">
                        <a:lnSpc>
                          <a:spcPct val="115000"/>
                        </a:lnSpc>
                        <a:buFont typeface="Symbol" panose="05050102010706020507" pitchFamily="18" charset="2"/>
                        <a:buChar char=""/>
                      </a:pPr>
                      <a:r>
                        <a:rPr lang="ar-SA" sz="1200" dirty="0">
                          <a:effectLst/>
                        </a:rPr>
                        <a:t>ظهور رسالة لأشعار للمسؤول بوجود خطاء بعملية أنشاء حساب في التطبيق.</a:t>
                      </a:r>
                      <a:endParaRPr lang="en-US" sz="900" dirty="0">
                        <a:effectLst/>
                      </a:endParaRPr>
                    </a:p>
                    <a:p>
                      <a:pPr marL="342900" lvl="0" indent="-342900" algn="r" rtl="1">
                        <a:lnSpc>
                          <a:spcPct val="115000"/>
                        </a:lnSpc>
                        <a:spcAft>
                          <a:spcPts val="1000"/>
                        </a:spcAft>
                        <a:buFont typeface="Symbol" panose="05050102010706020507" pitchFamily="18" charset="2"/>
                        <a:buChar char=""/>
                      </a:pPr>
                      <a:r>
                        <a:rPr lang="ar-SA" sz="1200" dirty="0">
                          <a:effectLst/>
                        </a:rPr>
                        <a:t>ظهور رسالة لأشعار للمسؤول بوجود خطاء بعملية تسجيل الدخول في التطبيق.</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extLst>
                  <a:ext uri="{0D108BD9-81ED-4DB2-BD59-A6C34878D82A}">
                    <a16:rowId xmlns:a16="http://schemas.microsoft.com/office/drawing/2014/main" val="2832160653"/>
                  </a:ext>
                </a:extLst>
              </a:tr>
              <a:tr h="213288">
                <a:tc>
                  <a:txBody>
                    <a:bodyPr/>
                    <a:lstStyle/>
                    <a:p>
                      <a:pPr algn="r" rtl="0">
                        <a:lnSpc>
                          <a:spcPct val="115000"/>
                        </a:lnSpc>
                        <a:spcAft>
                          <a:spcPts val="1000"/>
                        </a:spcAft>
                      </a:pPr>
                      <a:r>
                        <a:rPr lang="ar-SA" sz="900" dirty="0">
                          <a:effectLst/>
                        </a:rPr>
                        <a:t>نتائج تنفيذ العملية</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tc>
                  <a:txBody>
                    <a:bodyPr/>
                    <a:lstStyle/>
                    <a:p>
                      <a:pPr algn="r" rtl="0">
                        <a:lnSpc>
                          <a:spcPct val="115000"/>
                        </a:lnSpc>
                        <a:spcAft>
                          <a:spcPts val="1000"/>
                        </a:spcAft>
                      </a:pPr>
                      <a:r>
                        <a:rPr lang="ar-SA" sz="1200" dirty="0">
                          <a:effectLst/>
                        </a:rPr>
                        <a:t>أنشاء حساب أو تسجيل دخول للمسؤول وتوجيهه الى داخل التطبيق</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6362" marR="56362" marT="0" marB="0"/>
                </a:tc>
                <a:extLst>
                  <a:ext uri="{0D108BD9-81ED-4DB2-BD59-A6C34878D82A}">
                    <a16:rowId xmlns:a16="http://schemas.microsoft.com/office/drawing/2014/main" val="2489709892"/>
                  </a:ext>
                </a:extLst>
              </a:tr>
            </a:tbl>
          </a:graphicData>
        </a:graphic>
      </p:graphicFrame>
    </p:spTree>
    <p:extLst>
      <p:ext uri="{BB962C8B-B14F-4D97-AF65-F5344CB8AC3E}">
        <p14:creationId xmlns:p14="http://schemas.microsoft.com/office/powerpoint/2010/main" val="659424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0" y="6414247"/>
            <a:ext cx="3222885" cy="430307"/>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430306"/>
            <a:ext cx="12192000" cy="364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4" name="مربع نص 3">
            <a:extLst>
              <a:ext uri="{FF2B5EF4-FFF2-40B4-BE49-F238E27FC236}">
                <a16:creationId xmlns:a16="http://schemas.microsoft.com/office/drawing/2014/main" id="{F618C32B-DBA6-4E2E-B6B8-ECFDD78A0964}"/>
              </a:ext>
            </a:extLst>
          </p:cNvPr>
          <p:cNvSpPr txBox="1"/>
          <p:nvPr/>
        </p:nvSpPr>
        <p:spPr>
          <a:xfrm>
            <a:off x="7597588" y="0"/>
            <a:ext cx="4594412" cy="584775"/>
          </a:xfrm>
          <a:prstGeom prst="rect">
            <a:avLst/>
          </a:prstGeom>
          <a:noFill/>
        </p:spPr>
        <p:txBody>
          <a:bodyPr wrap="square" rtlCol="1">
            <a:spAutoFit/>
          </a:bodyPr>
          <a:lstStyle/>
          <a:p>
            <a:pPr marL="285750" indent="-285750" algn="r" rtl="1">
              <a:buFont typeface="Arial" panose="020B0604020202020204" pitchFamily="34" charset="0"/>
              <a:buChar char="•"/>
            </a:pPr>
            <a:r>
              <a:rPr lang="en-US" sz="3200" b="1" dirty="0">
                <a:latin typeface="Arial" panose="020B0604020202020204" pitchFamily="34" charset="0"/>
                <a:cs typeface="Arial" panose="020B0604020202020204" pitchFamily="34" charset="0"/>
              </a:rPr>
              <a:t>Sequence</a:t>
            </a:r>
            <a:r>
              <a:rPr lang="en-US" sz="3200" b="1" dirty="0">
                <a:effectLst/>
                <a:latin typeface="Arial" panose="020B0604020202020204" pitchFamily="34" charset="0"/>
                <a:ea typeface="Calibri" panose="020F0502020204030204" pitchFamily="34" charset="0"/>
                <a:cs typeface="Arial" panose="020B0604020202020204" pitchFamily="34" charset="0"/>
              </a:rPr>
              <a:t> Diagram</a:t>
            </a:r>
            <a:endParaRPr lang="ar-YE" sz="3200" b="1" dirty="0">
              <a:latin typeface="Arial" panose="020B0604020202020204" pitchFamily="34" charset="0"/>
              <a:cs typeface="Arial" panose="020B0604020202020204" pitchFamily="34" charset="0"/>
            </a:endParaRPr>
          </a:p>
        </p:txBody>
      </p:sp>
      <p:sp>
        <p:nvSpPr>
          <p:cNvPr id="6" name="Text Box 8">
            <a:extLst>
              <a:ext uri="{FF2B5EF4-FFF2-40B4-BE49-F238E27FC236}">
                <a16:creationId xmlns:a16="http://schemas.microsoft.com/office/drawing/2014/main" id="{C514054A-53B9-488C-8D4C-632775DF9750}"/>
              </a:ext>
            </a:extLst>
          </p:cNvPr>
          <p:cNvSpPr txBox="1"/>
          <p:nvPr/>
        </p:nvSpPr>
        <p:spPr>
          <a:xfrm>
            <a:off x="913297" y="1169892"/>
            <a:ext cx="9520518" cy="496196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11" name="Rectangle 3">
            <a:extLst>
              <a:ext uri="{FF2B5EF4-FFF2-40B4-BE49-F238E27FC236}">
                <a16:creationId xmlns:a16="http://schemas.microsoft.com/office/drawing/2014/main" id="{1A31E6EF-BCC6-4E17-B9C6-F402156CE9A5}"/>
              </a:ext>
            </a:extLst>
          </p:cNvPr>
          <p:cNvSpPr>
            <a:spLocks noChangeArrowheads="1"/>
          </p:cNvSpPr>
          <p:nvPr/>
        </p:nvSpPr>
        <p:spPr bwMode="auto">
          <a:xfrm>
            <a:off x="3979823" y="461665"/>
            <a:ext cx="33874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p>
            <a:pPr algn="l"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Arial" panose="020B0604020202020204" pitchFamily="34" charset="0"/>
              </a:rPr>
              <a:t>عملية إنشاء حساب للطالب </a:t>
            </a:r>
            <a:endParaRPr lang="ar-YE" sz="3200" b="1" dirty="0">
              <a:ln>
                <a:solidFill>
                  <a:schemeClr val="accent4"/>
                </a:solidFill>
              </a:ln>
              <a:solidFill>
                <a:schemeClr val="accent4"/>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544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8969115" y="6427694"/>
            <a:ext cx="3222885" cy="430307"/>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430306"/>
            <a:ext cx="12192000" cy="364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4" name="مربع نص 3">
            <a:extLst>
              <a:ext uri="{FF2B5EF4-FFF2-40B4-BE49-F238E27FC236}">
                <a16:creationId xmlns:a16="http://schemas.microsoft.com/office/drawing/2014/main" id="{F618C32B-DBA6-4E2E-B6B8-ECFDD78A0964}"/>
              </a:ext>
            </a:extLst>
          </p:cNvPr>
          <p:cNvSpPr txBox="1"/>
          <p:nvPr/>
        </p:nvSpPr>
        <p:spPr>
          <a:xfrm>
            <a:off x="7597588" y="0"/>
            <a:ext cx="4594412" cy="461665"/>
          </a:xfrm>
          <a:prstGeom prst="rect">
            <a:avLst/>
          </a:prstGeom>
          <a:noFill/>
        </p:spPr>
        <p:txBody>
          <a:bodyPr wrap="square" rtlCol="1">
            <a:spAutoFit/>
          </a:bodyPr>
          <a:lstStyle/>
          <a:p>
            <a:pPr marL="285750" indent="-285750" algn="r" rtl="1">
              <a:buFont typeface="Arial" panose="020B0604020202020204" pitchFamily="34" charset="0"/>
              <a:buChar char="•"/>
            </a:pPr>
            <a:r>
              <a:rPr lang="en-US" sz="2400" dirty="0"/>
              <a:t>Sequence</a:t>
            </a:r>
            <a:r>
              <a:rPr lang="en-US" sz="2400" b="1" dirty="0">
                <a:effectLst/>
                <a:latin typeface="Calibri" panose="020F0502020204030204" pitchFamily="34" charset="0"/>
                <a:ea typeface="Calibri" panose="020F0502020204030204" pitchFamily="34" charset="0"/>
                <a:cs typeface="Arial" panose="020B0604020202020204" pitchFamily="34" charset="0"/>
              </a:rPr>
              <a:t> Diagram</a:t>
            </a:r>
            <a:endParaRPr lang="ar-YE" sz="2400" dirty="0"/>
          </a:p>
        </p:txBody>
      </p:sp>
      <p:sp>
        <p:nvSpPr>
          <p:cNvPr id="6" name="Text Box 8">
            <a:extLst>
              <a:ext uri="{FF2B5EF4-FFF2-40B4-BE49-F238E27FC236}">
                <a16:creationId xmlns:a16="http://schemas.microsoft.com/office/drawing/2014/main" id="{C514054A-53B9-488C-8D4C-632775DF9750}"/>
              </a:ext>
            </a:extLst>
          </p:cNvPr>
          <p:cNvSpPr txBox="1"/>
          <p:nvPr/>
        </p:nvSpPr>
        <p:spPr>
          <a:xfrm>
            <a:off x="913297" y="1169892"/>
            <a:ext cx="9520518" cy="496196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11" name="Rectangle 3">
            <a:extLst>
              <a:ext uri="{FF2B5EF4-FFF2-40B4-BE49-F238E27FC236}">
                <a16:creationId xmlns:a16="http://schemas.microsoft.com/office/drawing/2014/main" id="{1A31E6EF-BCC6-4E17-B9C6-F402156CE9A5}"/>
              </a:ext>
            </a:extLst>
          </p:cNvPr>
          <p:cNvSpPr>
            <a:spLocks noChangeArrowheads="1"/>
          </p:cNvSpPr>
          <p:nvPr/>
        </p:nvSpPr>
        <p:spPr bwMode="auto">
          <a:xfrm>
            <a:off x="3979823" y="461665"/>
            <a:ext cx="35477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p>
            <a:pPr algn="l"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Arial" panose="020B0604020202020204" pitchFamily="34" charset="0"/>
              </a:rPr>
              <a:t>عملية إنشاء حساب للمدرس </a:t>
            </a:r>
            <a:endParaRPr lang="ar-YE" sz="3200" b="1" dirty="0">
              <a:ln>
                <a:solidFill>
                  <a:schemeClr val="accent4"/>
                </a:solidFill>
              </a:ln>
              <a:solidFill>
                <a:schemeClr val="accent4"/>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7401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0" y="6424441"/>
            <a:ext cx="3222885" cy="430307"/>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430306"/>
            <a:ext cx="12192000" cy="364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4" name="مربع نص 3">
            <a:extLst>
              <a:ext uri="{FF2B5EF4-FFF2-40B4-BE49-F238E27FC236}">
                <a16:creationId xmlns:a16="http://schemas.microsoft.com/office/drawing/2014/main" id="{F618C32B-DBA6-4E2E-B6B8-ECFDD78A0964}"/>
              </a:ext>
            </a:extLst>
          </p:cNvPr>
          <p:cNvSpPr txBox="1"/>
          <p:nvPr/>
        </p:nvSpPr>
        <p:spPr>
          <a:xfrm>
            <a:off x="7597588" y="0"/>
            <a:ext cx="4594412" cy="461665"/>
          </a:xfrm>
          <a:prstGeom prst="rect">
            <a:avLst/>
          </a:prstGeom>
          <a:noFill/>
        </p:spPr>
        <p:txBody>
          <a:bodyPr wrap="square" rtlCol="1">
            <a:spAutoFit/>
          </a:bodyPr>
          <a:lstStyle/>
          <a:p>
            <a:pPr marL="285750" indent="-285750" algn="r" rtl="1">
              <a:buFont typeface="Arial" panose="020B0604020202020204" pitchFamily="34" charset="0"/>
              <a:buChar char="•"/>
            </a:pPr>
            <a:r>
              <a:rPr lang="en-US" sz="2400" dirty="0"/>
              <a:t>Sequence</a:t>
            </a:r>
            <a:r>
              <a:rPr lang="en-US" sz="2400" b="1" dirty="0">
                <a:effectLst/>
                <a:latin typeface="Calibri" panose="020F0502020204030204" pitchFamily="34" charset="0"/>
                <a:ea typeface="Calibri" panose="020F0502020204030204" pitchFamily="34" charset="0"/>
                <a:cs typeface="Arial" panose="020B0604020202020204" pitchFamily="34" charset="0"/>
              </a:rPr>
              <a:t> Diagram</a:t>
            </a:r>
            <a:endParaRPr lang="ar-YE" sz="2400" dirty="0"/>
          </a:p>
        </p:txBody>
      </p:sp>
      <p:sp>
        <p:nvSpPr>
          <p:cNvPr id="6" name="Text Box 8">
            <a:extLst>
              <a:ext uri="{FF2B5EF4-FFF2-40B4-BE49-F238E27FC236}">
                <a16:creationId xmlns:a16="http://schemas.microsoft.com/office/drawing/2014/main" id="{C514054A-53B9-488C-8D4C-632775DF9750}"/>
              </a:ext>
            </a:extLst>
          </p:cNvPr>
          <p:cNvSpPr txBox="1"/>
          <p:nvPr/>
        </p:nvSpPr>
        <p:spPr>
          <a:xfrm>
            <a:off x="913297" y="1169892"/>
            <a:ext cx="9520518" cy="496196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11" name="Rectangle 3">
            <a:extLst>
              <a:ext uri="{FF2B5EF4-FFF2-40B4-BE49-F238E27FC236}">
                <a16:creationId xmlns:a16="http://schemas.microsoft.com/office/drawing/2014/main" id="{1A31E6EF-BCC6-4E17-B9C6-F402156CE9A5}"/>
              </a:ext>
            </a:extLst>
          </p:cNvPr>
          <p:cNvSpPr>
            <a:spLocks noChangeArrowheads="1"/>
          </p:cNvSpPr>
          <p:nvPr/>
        </p:nvSpPr>
        <p:spPr bwMode="auto">
          <a:xfrm>
            <a:off x="3979823" y="461665"/>
            <a:ext cx="36503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p>
            <a:pPr algn="l"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ea typeface="Calibri" panose="020F0502020204030204" pitchFamily="34" charset="0"/>
                <a:cs typeface="Arial" panose="020B0604020202020204" pitchFamily="34" charset="0"/>
              </a:rPr>
              <a:t>عملية إنشاء حساب للمسؤول </a:t>
            </a:r>
            <a:endParaRPr lang="ar-YE" sz="3200" b="1" dirty="0">
              <a:ln>
                <a:solidFill>
                  <a:schemeClr val="accent4"/>
                </a:solidFill>
              </a:ln>
              <a:solidFill>
                <a:schemeClr val="accent4"/>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3985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8969115" y="6427694"/>
            <a:ext cx="3222885" cy="430307"/>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430306"/>
            <a:ext cx="12192000" cy="364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4" name="مربع نص 3">
            <a:extLst>
              <a:ext uri="{FF2B5EF4-FFF2-40B4-BE49-F238E27FC236}">
                <a16:creationId xmlns:a16="http://schemas.microsoft.com/office/drawing/2014/main" id="{F618C32B-DBA6-4E2E-B6B8-ECFDD78A0964}"/>
              </a:ext>
            </a:extLst>
          </p:cNvPr>
          <p:cNvSpPr txBox="1"/>
          <p:nvPr/>
        </p:nvSpPr>
        <p:spPr>
          <a:xfrm>
            <a:off x="7597588" y="0"/>
            <a:ext cx="4594412" cy="461665"/>
          </a:xfrm>
          <a:prstGeom prst="rect">
            <a:avLst/>
          </a:prstGeom>
          <a:noFill/>
        </p:spPr>
        <p:txBody>
          <a:bodyPr wrap="square" rtlCol="1">
            <a:spAutoFit/>
          </a:bodyPr>
          <a:lstStyle/>
          <a:p>
            <a:pPr marL="285750" indent="-285750" algn="r" rtl="1">
              <a:buFont typeface="Arial" panose="020B0604020202020204" pitchFamily="34" charset="0"/>
              <a:buChar char="•"/>
            </a:pPr>
            <a:r>
              <a:rPr lang="en-US" sz="2400" dirty="0"/>
              <a:t>Sequence</a:t>
            </a:r>
            <a:r>
              <a:rPr lang="en-US" sz="2400" b="1" dirty="0">
                <a:effectLst/>
                <a:latin typeface="Calibri" panose="020F0502020204030204" pitchFamily="34" charset="0"/>
                <a:ea typeface="Calibri" panose="020F0502020204030204" pitchFamily="34" charset="0"/>
                <a:cs typeface="Arial" panose="020B0604020202020204" pitchFamily="34" charset="0"/>
              </a:rPr>
              <a:t> Diagram</a:t>
            </a:r>
            <a:endParaRPr lang="ar-YE" sz="2400" dirty="0"/>
          </a:p>
        </p:txBody>
      </p:sp>
      <p:sp>
        <p:nvSpPr>
          <p:cNvPr id="6" name="Text Box 8">
            <a:extLst>
              <a:ext uri="{FF2B5EF4-FFF2-40B4-BE49-F238E27FC236}">
                <a16:creationId xmlns:a16="http://schemas.microsoft.com/office/drawing/2014/main" id="{C514054A-53B9-488C-8D4C-632775DF9750}"/>
              </a:ext>
            </a:extLst>
          </p:cNvPr>
          <p:cNvSpPr txBox="1"/>
          <p:nvPr/>
        </p:nvSpPr>
        <p:spPr>
          <a:xfrm>
            <a:off x="1167688" y="767024"/>
            <a:ext cx="8433512" cy="267398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7" name="Text Box 10">
            <a:extLst>
              <a:ext uri="{FF2B5EF4-FFF2-40B4-BE49-F238E27FC236}">
                <a16:creationId xmlns:a16="http://schemas.microsoft.com/office/drawing/2014/main" id="{B009CAF1-9811-4959-9C7A-C131233014A2}"/>
              </a:ext>
            </a:extLst>
          </p:cNvPr>
          <p:cNvSpPr txBox="1"/>
          <p:nvPr/>
        </p:nvSpPr>
        <p:spPr>
          <a:xfrm>
            <a:off x="1460953" y="4167394"/>
            <a:ext cx="7615812" cy="22603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2" name="Rectangle 3">
            <a:extLst>
              <a:ext uri="{FF2B5EF4-FFF2-40B4-BE49-F238E27FC236}">
                <a16:creationId xmlns:a16="http://schemas.microsoft.com/office/drawing/2014/main" id="{98D7B19D-7ED0-4D62-9FE9-73CADF6C5A63}"/>
              </a:ext>
            </a:extLst>
          </p:cNvPr>
          <p:cNvSpPr>
            <a:spLocks noChangeArrowheads="1"/>
          </p:cNvSpPr>
          <p:nvPr/>
        </p:nvSpPr>
        <p:spPr bwMode="auto">
          <a:xfrm>
            <a:off x="3575653" y="3604296"/>
            <a:ext cx="4021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عملية تسجيل الخروج (</a:t>
            </a:r>
            <a:r>
              <a:rPr lang="en-US"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(Logout</a:t>
            </a:r>
            <a:endParaRPr lang="ar-YE" sz="2000" b="1" dirty="0">
              <a:latin typeface="Arial" panose="020B0604020202020204" pitchFamily="34" charset="0"/>
              <a:cs typeface="Arial" panose="020B0604020202020204" pitchFamily="34" charset="0"/>
            </a:endParaRPr>
          </a:p>
        </p:txBody>
      </p:sp>
      <p:sp>
        <p:nvSpPr>
          <p:cNvPr id="11" name="Rectangle 3">
            <a:extLst>
              <a:ext uri="{FF2B5EF4-FFF2-40B4-BE49-F238E27FC236}">
                <a16:creationId xmlns:a16="http://schemas.microsoft.com/office/drawing/2014/main" id="{1A31E6EF-BCC6-4E17-B9C6-F402156CE9A5}"/>
              </a:ext>
            </a:extLst>
          </p:cNvPr>
          <p:cNvSpPr>
            <a:spLocks noChangeArrowheads="1"/>
          </p:cNvSpPr>
          <p:nvPr/>
        </p:nvSpPr>
        <p:spPr bwMode="auto">
          <a:xfrm>
            <a:off x="3718160" y="121817"/>
            <a:ext cx="37369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عملية تسجيل الدخول (</a:t>
            </a:r>
            <a:r>
              <a:rPr lang="en-US"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(Login</a:t>
            </a:r>
            <a:endParaRPr lang="ar-YE"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771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8969115" y="6427694"/>
            <a:ext cx="3222885" cy="430307"/>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430306"/>
            <a:ext cx="12192000" cy="364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4" name="مربع نص 3">
            <a:extLst>
              <a:ext uri="{FF2B5EF4-FFF2-40B4-BE49-F238E27FC236}">
                <a16:creationId xmlns:a16="http://schemas.microsoft.com/office/drawing/2014/main" id="{F618C32B-DBA6-4E2E-B6B8-ECFDD78A0964}"/>
              </a:ext>
            </a:extLst>
          </p:cNvPr>
          <p:cNvSpPr txBox="1"/>
          <p:nvPr/>
        </p:nvSpPr>
        <p:spPr>
          <a:xfrm>
            <a:off x="7597588" y="0"/>
            <a:ext cx="4594412" cy="461665"/>
          </a:xfrm>
          <a:prstGeom prst="rect">
            <a:avLst/>
          </a:prstGeom>
          <a:noFill/>
        </p:spPr>
        <p:txBody>
          <a:bodyPr wrap="square" rtlCol="1">
            <a:spAutoFit/>
          </a:bodyPr>
          <a:lstStyle/>
          <a:p>
            <a:pPr marL="285750" indent="-285750" algn="r" rtl="1">
              <a:buFont typeface="Arial" panose="020B0604020202020204" pitchFamily="34" charset="0"/>
              <a:buChar char="•"/>
            </a:pPr>
            <a:r>
              <a:rPr lang="en-US" sz="2400" dirty="0"/>
              <a:t>Sequence</a:t>
            </a:r>
            <a:r>
              <a:rPr lang="en-US" sz="2400" b="1" dirty="0">
                <a:effectLst/>
                <a:latin typeface="Calibri" panose="020F0502020204030204" pitchFamily="34" charset="0"/>
                <a:ea typeface="Calibri" panose="020F0502020204030204" pitchFamily="34" charset="0"/>
                <a:cs typeface="Arial" panose="020B0604020202020204" pitchFamily="34" charset="0"/>
              </a:rPr>
              <a:t> Diagram</a:t>
            </a:r>
            <a:endParaRPr lang="ar-YE" sz="2400" dirty="0"/>
          </a:p>
        </p:txBody>
      </p:sp>
      <p:sp>
        <p:nvSpPr>
          <p:cNvPr id="6" name="Text Box 8">
            <a:extLst>
              <a:ext uri="{FF2B5EF4-FFF2-40B4-BE49-F238E27FC236}">
                <a16:creationId xmlns:a16="http://schemas.microsoft.com/office/drawing/2014/main" id="{C514054A-53B9-488C-8D4C-632775DF9750}"/>
              </a:ext>
            </a:extLst>
          </p:cNvPr>
          <p:cNvSpPr txBox="1"/>
          <p:nvPr/>
        </p:nvSpPr>
        <p:spPr>
          <a:xfrm>
            <a:off x="1167688" y="767024"/>
            <a:ext cx="8433512" cy="249368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7" name="Text Box 10">
            <a:extLst>
              <a:ext uri="{FF2B5EF4-FFF2-40B4-BE49-F238E27FC236}">
                <a16:creationId xmlns:a16="http://schemas.microsoft.com/office/drawing/2014/main" id="{B009CAF1-9811-4959-9C7A-C131233014A2}"/>
              </a:ext>
            </a:extLst>
          </p:cNvPr>
          <p:cNvSpPr txBox="1"/>
          <p:nvPr/>
        </p:nvSpPr>
        <p:spPr>
          <a:xfrm>
            <a:off x="1167688" y="3934013"/>
            <a:ext cx="8527641" cy="249368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2" name="Rectangle 3">
            <a:extLst>
              <a:ext uri="{FF2B5EF4-FFF2-40B4-BE49-F238E27FC236}">
                <a16:creationId xmlns:a16="http://schemas.microsoft.com/office/drawing/2014/main" id="{98D7B19D-7ED0-4D62-9FE9-73CADF6C5A63}"/>
              </a:ext>
            </a:extLst>
          </p:cNvPr>
          <p:cNvSpPr>
            <a:spLocks noChangeArrowheads="1"/>
          </p:cNvSpPr>
          <p:nvPr/>
        </p:nvSpPr>
        <p:spPr bwMode="auto">
          <a:xfrm>
            <a:off x="3435229" y="3338278"/>
            <a:ext cx="44630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عملية أضافة منشور من قبل المدرس</a:t>
            </a:r>
          </a:p>
        </p:txBody>
      </p:sp>
      <p:sp>
        <p:nvSpPr>
          <p:cNvPr id="11" name="Rectangle 3">
            <a:extLst>
              <a:ext uri="{FF2B5EF4-FFF2-40B4-BE49-F238E27FC236}">
                <a16:creationId xmlns:a16="http://schemas.microsoft.com/office/drawing/2014/main" id="{1A31E6EF-BCC6-4E17-B9C6-F402156CE9A5}"/>
              </a:ext>
            </a:extLst>
          </p:cNvPr>
          <p:cNvSpPr>
            <a:spLocks noChangeArrowheads="1"/>
          </p:cNvSpPr>
          <p:nvPr/>
        </p:nvSpPr>
        <p:spPr bwMode="auto">
          <a:xfrm>
            <a:off x="3435229" y="114816"/>
            <a:ext cx="43027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عملية أضافة منشور من قبل الطالب</a:t>
            </a:r>
          </a:p>
        </p:txBody>
      </p:sp>
    </p:spTree>
    <p:extLst>
      <p:ext uri="{BB962C8B-B14F-4D97-AF65-F5344CB8AC3E}">
        <p14:creationId xmlns:p14="http://schemas.microsoft.com/office/powerpoint/2010/main" val="225541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0" y="6424441"/>
            <a:ext cx="3222885" cy="430307"/>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430306"/>
            <a:ext cx="12192000" cy="364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4" name="مربع نص 3">
            <a:extLst>
              <a:ext uri="{FF2B5EF4-FFF2-40B4-BE49-F238E27FC236}">
                <a16:creationId xmlns:a16="http://schemas.microsoft.com/office/drawing/2014/main" id="{F618C32B-DBA6-4E2E-B6B8-ECFDD78A0964}"/>
              </a:ext>
            </a:extLst>
          </p:cNvPr>
          <p:cNvSpPr txBox="1"/>
          <p:nvPr/>
        </p:nvSpPr>
        <p:spPr>
          <a:xfrm>
            <a:off x="7597588" y="0"/>
            <a:ext cx="4594412" cy="461665"/>
          </a:xfrm>
          <a:prstGeom prst="rect">
            <a:avLst/>
          </a:prstGeom>
          <a:noFill/>
        </p:spPr>
        <p:txBody>
          <a:bodyPr wrap="square" rtlCol="1">
            <a:spAutoFit/>
          </a:bodyPr>
          <a:lstStyle/>
          <a:p>
            <a:pPr marL="285750" indent="-285750" algn="r" rtl="1">
              <a:buFont typeface="Arial" panose="020B0604020202020204" pitchFamily="34" charset="0"/>
              <a:buChar char="•"/>
            </a:pPr>
            <a:r>
              <a:rPr lang="en-US" sz="2400" dirty="0"/>
              <a:t>Sequence</a:t>
            </a:r>
            <a:r>
              <a:rPr lang="en-US" sz="2400" b="1" dirty="0">
                <a:effectLst/>
                <a:latin typeface="Calibri" panose="020F0502020204030204" pitchFamily="34" charset="0"/>
                <a:ea typeface="Calibri" panose="020F0502020204030204" pitchFamily="34" charset="0"/>
                <a:cs typeface="Arial" panose="020B0604020202020204" pitchFamily="34" charset="0"/>
              </a:rPr>
              <a:t> Diagram</a:t>
            </a:r>
            <a:endParaRPr lang="ar-YE" sz="2400" dirty="0"/>
          </a:p>
        </p:txBody>
      </p:sp>
      <p:sp>
        <p:nvSpPr>
          <p:cNvPr id="6" name="Text Box 8">
            <a:extLst>
              <a:ext uri="{FF2B5EF4-FFF2-40B4-BE49-F238E27FC236}">
                <a16:creationId xmlns:a16="http://schemas.microsoft.com/office/drawing/2014/main" id="{C514054A-53B9-488C-8D4C-632775DF9750}"/>
              </a:ext>
            </a:extLst>
          </p:cNvPr>
          <p:cNvSpPr txBox="1"/>
          <p:nvPr/>
        </p:nvSpPr>
        <p:spPr>
          <a:xfrm>
            <a:off x="913297" y="1169892"/>
            <a:ext cx="9520518" cy="496196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11" name="Rectangle 3">
            <a:extLst>
              <a:ext uri="{FF2B5EF4-FFF2-40B4-BE49-F238E27FC236}">
                <a16:creationId xmlns:a16="http://schemas.microsoft.com/office/drawing/2014/main" id="{1A31E6EF-BCC6-4E17-B9C6-F402156CE9A5}"/>
              </a:ext>
            </a:extLst>
          </p:cNvPr>
          <p:cNvSpPr>
            <a:spLocks noChangeArrowheads="1"/>
          </p:cNvSpPr>
          <p:nvPr/>
        </p:nvSpPr>
        <p:spPr bwMode="auto">
          <a:xfrm>
            <a:off x="3813163" y="464532"/>
            <a:ext cx="45656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عملية أضافة منشور من قبل المسؤول</a:t>
            </a:r>
          </a:p>
        </p:txBody>
      </p:sp>
    </p:spTree>
    <p:extLst>
      <p:ext uri="{BB962C8B-B14F-4D97-AF65-F5344CB8AC3E}">
        <p14:creationId xmlns:p14="http://schemas.microsoft.com/office/powerpoint/2010/main" val="3933331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3764209">
            <a:off x="5758" y="-240530"/>
            <a:ext cx="6966679" cy="7407411"/>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dirty="0">
              <a:latin typeface="DIN Next LT Arabic Light" panose="020B0303020203050203" pitchFamily="34" charset="-78"/>
              <a:cs typeface="DIN Next LT Arabic Light" panose="020B0303020203050203" pitchFamily="34" charset="-78"/>
            </a:endParaRPr>
          </a:p>
        </p:txBody>
      </p:sp>
      <p:sp>
        <p:nvSpPr>
          <p:cNvPr id="14" name="Freeform 13"/>
          <p:cNvSpPr/>
          <p:nvPr/>
        </p:nvSpPr>
        <p:spPr>
          <a:xfrm rot="20562098">
            <a:off x="30317" y="-392539"/>
            <a:ext cx="6981879"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dirty="0">
              <a:latin typeface="DIN Next LT Arabic Light" panose="020B0303020203050203" pitchFamily="34" charset="-78"/>
              <a:cs typeface="DIN Next LT Arabic Light" panose="020B0303020203050203" pitchFamily="34" charset="-78"/>
            </a:endParaRPr>
          </a:p>
        </p:txBody>
      </p:sp>
      <p:sp>
        <p:nvSpPr>
          <p:cNvPr id="12" name="Freeform 11"/>
          <p:cNvSpPr/>
          <p:nvPr/>
        </p:nvSpPr>
        <p:spPr>
          <a:xfrm rot="1768829">
            <a:off x="-220480" y="-351236"/>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dirty="0">
              <a:latin typeface="DIN Next LT Arabic Light" panose="020B0303020203050203" pitchFamily="34" charset="-78"/>
              <a:cs typeface="DIN Next LT Arabic Light" panose="020B0303020203050203" pitchFamily="34" charset="-78"/>
            </a:endParaRPr>
          </a:p>
        </p:txBody>
      </p:sp>
      <p:sp>
        <p:nvSpPr>
          <p:cNvPr id="17" name="TextBox 16"/>
          <p:cNvSpPr txBox="1"/>
          <p:nvPr/>
        </p:nvSpPr>
        <p:spPr>
          <a:xfrm>
            <a:off x="6279906" y="1349529"/>
            <a:ext cx="4786313" cy="1754326"/>
          </a:xfrm>
          <a:prstGeom prst="rect">
            <a:avLst/>
          </a:prstGeom>
          <a:noFill/>
        </p:spPr>
        <p:txBody>
          <a:bodyPr wrap="square" rtlCol="0" anchor="ctr">
            <a:spAutoFit/>
          </a:bodyPr>
          <a:lstStyle/>
          <a:p>
            <a:pPr algn="justLow" rtl="1"/>
            <a:r>
              <a:rPr lang="ar-EG" sz="5400" b="1" dirty="0">
                <a:latin typeface="DIN Next LT Arabic Light" panose="020B0303020203050203" pitchFamily="34" charset="-78"/>
                <a:cs typeface="DIN Next LT Arabic Light" panose="020B0303020203050203" pitchFamily="34" charset="-78"/>
              </a:rPr>
              <a:t>هذا المشــــروع</a:t>
            </a:r>
          </a:p>
          <a:p>
            <a:pPr algn="justLow" rtl="1"/>
            <a:r>
              <a:rPr lang="ar-EG" sz="5400" b="1" dirty="0">
                <a:latin typeface="DIN Next LT Arabic Light" panose="020B0303020203050203" pitchFamily="34" charset="-78"/>
                <a:cs typeface="DIN Next LT Arabic Light" panose="020B0303020203050203" pitchFamily="34" charset="-78"/>
              </a:rPr>
              <a:t>تحت إشراف</a:t>
            </a:r>
            <a:endParaRPr lang="en-ID" sz="5400" b="1" dirty="0">
              <a:latin typeface="DIN Next LT Arabic Light" panose="020B0303020203050203" pitchFamily="34" charset="-78"/>
              <a:cs typeface="DIN Next LT Arabic Light" panose="020B0303020203050203" pitchFamily="34" charset="-78"/>
            </a:endParaRPr>
          </a:p>
        </p:txBody>
      </p:sp>
      <p:sp>
        <p:nvSpPr>
          <p:cNvPr id="18" name="TextBox 17"/>
          <p:cNvSpPr txBox="1"/>
          <p:nvPr/>
        </p:nvSpPr>
        <p:spPr>
          <a:xfrm>
            <a:off x="7486650" y="3347529"/>
            <a:ext cx="3376613" cy="707886"/>
          </a:xfrm>
          <a:prstGeom prst="rect">
            <a:avLst/>
          </a:prstGeom>
          <a:noFill/>
        </p:spPr>
        <p:txBody>
          <a:bodyPr wrap="square" rtlCol="0" anchor="ctr">
            <a:spAutoFit/>
          </a:bodyPr>
          <a:lstStyle/>
          <a:p>
            <a:pPr algn="justLow" rtl="1"/>
            <a:r>
              <a:rPr lang="ar-YE" sz="4000" b="1" dirty="0">
                <a:latin typeface="DIN Next LT Arabic Light" panose="020B0303020203050203" pitchFamily="34" charset="-78"/>
                <a:cs typeface="DIN Next LT Arabic Light" panose="020B0303020203050203" pitchFamily="34" charset="-78"/>
              </a:rPr>
              <a:t>م/ خليل الوهيب</a:t>
            </a:r>
            <a:endParaRPr lang="en-ID" sz="4000" b="1" dirty="0">
              <a:latin typeface="DIN Next LT Arabic Light" panose="020B0303020203050203" pitchFamily="34" charset="-78"/>
              <a:cs typeface="DIN Next LT Arabic Light" panose="020B0303020203050203" pitchFamily="34" charset="-78"/>
            </a:endParaRPr>
          </a:p>
        </p:txBody>
      </p:sp>
      <p:sp>
        <p:nvSpPr>
          <p:cNvPr id="13" name="Rectangle 12"/>
          <p:cNvSpPr/>
          <p:nvPr/>
        </p:nvSpPr>
        <p:spPr>
          <a:xfrm>
            <a:off x="8969116" y="1"/>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b="1" dirty="0">
                <a:solidFill>
                  <a:srgbClr val="000000"/>
                </a:solidFill>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pic>
        <p:nvPicPr>
          <p:cNvPr id="26" name="عنصر نائب للصورة 25">
            <a:extLst>
              <a:ext uri="{FF2B5EF4-FFF2-40B4-BE49-F238E27FC236}">
                <a16:creationId xmlns:a16="http://schemas.microsoft.com/office/drawing/2014/main" id="{496176DA-349A-468C-AE4F-31DA5D8F9C1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572" b="572"/>
          <a:stretch>
            <a:fillRect/>
          </a:stretch>
        </p:blipFill>
        <p:spPr/>
      </p:pic>
    </p:spTree>
    <p:extLst>
      <p:ext uri="{BB962C8B-B14F-4D97-AF65-F5344CB8AC3E}">
        <p14:creationId xmlns:p14="http://schemas.microsoft.com/office/powerpoint/2010/main" val="358481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8969115" y="6427694"/>
            <a:ext cx="3222885" cy="430307"/>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430306"/>
            <a:ext cx="12192000" cy="364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4" name="مربع نص 3">
            <a:extLst>
              <a:ext uri="{FF2B5EF4-FFF2-40B4-BE49-F238E27FC236}">
                <a16:creationId xmlns:a16="http://schemas.microsoft.com/office/drawing/2014/main" id="{F618C32B-DBA6-4E2E-B6B8-ECFDD78A0964}"/>
              </a:ext>
            </a:extLst>
          </p:cNvPr>
          <p:cNvSpPr txBox="1"/>
          <p:nvPr/>
        </p:nvSpPr>
        <p:spPr>
          <a:xfrm>
            <a:off x="7597588" y="0"/>
            <a:ext cx="4594412" cy="461665"/>
          </a:xfrm>
          <a:prstGeom prst="rect">
            <a:avLst/>
          </a:prstGeom>
          <a:noFill/>
        </p:spPr>
        <p:txBody>
          <a:bodyPr wrap="square" rtlCol="1">
            <a:spAutoFit/>
          </a:bodyPr>
          <a:lstStyle/>
          <a:p>
            <a:pPr marL="285750" indent="-285750" algn="r" rtl="1">
              <a:buFont typeface="Arial" panose="020B0604020202020204" pitchFamily="34" charset="0"/>
              <a:buChar char="•"/>
            </a:pPr>
            <a:r>
              <a:rPr lang="en-US" sz="2400" dirty="0"/>
              <a:t>Sequence</a:t>
            </a:r>
            <a:r>
              <a:rPr lang="en-US" sz="2400" b="1" dirty="0">
                <a:effectLst/>
                <a:latin typeface="Calibri" panose="020F0502020204030204" pitchFamily="34" charset="0"/>
                <a:ea typeface="Calibri" panose="020F0502020204030204" pitchFamily="34" charset="0"/>
                <a:cs typeface="Arial" panose="020B0604020202020204" pitchFamily="34" charset="0"/>
              </a:rPr>
              <a:t> Diagram</a:t>
            </a:r>
            <a:endParaRPr lang="ar-YE" sz="2400" dirty="0"/>
          </a:p>
        </p:txBody>
      </p:sp>
      <p:sp>
        <p:nvSpPr>
          <p:cNvPr id="6" name="Text Box 8">
            <a:extLst>
              <a:ext uri="{FF2B5EF4-FFF2-40B4-BE49-F238E27FC236}">
                <a16:creationId xmlns:a16="http://schemas.microsoft.com/office/drawing/2014/main" id="{C514054A-53B9-488C-8D4C-632775DF9750}"/>
              </a:ext>
            </a:extLst>
          </p:cNvPr>
          <p:cNvSpPr txBox="1"/>
          <p:nvPr/>
        </p:nvSpPr>
        <p:spPr>
          <a:xfrm>
            <a:off x="1167688" y="767024"/>
            <a:ext cx="8433512" cy="249368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7" name="Text Box 10">
            <a:extLst>
              <a:ext uri="{FF2B5EF4-FFF2-40B4-BE49-F238E27FC236}">
                <a16:creationId xmlns:a16="http://schemas.microsoft.com/office/drawing/2014/main" id="{B009CAF1-9811-4959-9C7A-C131233014A2}"/>
              </a:ext>
            </a:extLst>
          </p:cNvPr>
          <p:cNvSpPr txBox="1"/>
          <p:nvPr/>
        </p:nvSpPr>
        <p:spPr>
          <a:xfrm>
            <a:off x="1167688" y="3934013"/>
            <a:ext cx="8527641" cy="249368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2" name="Rectangle 3">
            <a:extLst>
              <a:ext uri="{FF2B5EF4-FFF2-40B4-BE49-F238E27FC236}">
                <a16:creationId xmlns:a16="http://schemas.microsoft.com/office/drawing/2014/main" id="{98D7B19D-7ED0-4D62-9FE9-73CADF6C5A63}"/>
              </a:ext>
            </a:extLst>
          </p:cNvPr>
          <p:cNvSpPr>
            <a:spLocks noChangeArrowheads="1"/>
          </p:cNvSpPr>
          <p:nvPr/>
        </p:nvSpPr>
        <p:spPr bwMode="auto">
          <a:xfrm>
            <a:off x="4013453" y="3309733"/>
            <a:ext cx="34547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عملية التعديل على المنشور </a:t>
            </a:r>
          </a:p>
        </p:txBody>
      </p:sp>
      <p:sp>
        <p:nvSpPr>
          <p:cNvPr id="11" name="Rectangle 3">
            <a:extLst>
              <a:ext uri="{FF2B5EF4-FFF2-40B4-BE49-F238E27FC236}">
                <a16:creationId xmlns:a16="http://schemas.microsoft.com/office/drawing/2014/main" id="{1A31E6EF-BCC6-4E17-B9C6-F402156CE9A5}"/>
              </a:ext>
            </a:extLst>
          </p:cNvPr>
          <p:cNvSpPr>
            <a:spLocks noChangeArrowheads="1"/>
          </p:cNvSpPr>
          <p:nvPr/>
        </p:nvSpPr>
        <p:spPr bwMode="auto">
          <a:xfrm>
            <a:off x="4594413" y="168760"/>
            <a:ext cx="26869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عملية حذف المنشور </a:t>
            </a:r>
          </a:p>
        </p:txBody>
      </p:sp>
    </p:spTree>
    <p:extLst>
      <p:ext uri="{BB962C8B-B14F-4D97-AF65-F5344CB8AC3E}">
        <p14:creationId xmlns:p14="http://schemas.microsoft.com/office/powerpoint/2010/main" val="3484325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8969115" y="6427694"/>
            <a:ext cx="3222885" cy="430307"/>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430306"/>
            <a:ext cx="12192000" cy="364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4" name="مربع نص 3">
            <a:extLst>
              <a:ext uri="{FF2B5EF4-FFF2-40B4-BE49-F238E27FC236}">
                <a16:creationId xmlns:a16="http://schemas.microsoft.com/office/drawing/2014/main" id="{F618C32B-DBA6-4E2E-B6B8-ECFDD78A0964}"/>
              </a:ext>
            </a:extLst>
          </p:cNvPr>
          <p:cNvSpPr txBox="1"/>
          <p:nvPr/>
        </p:nvSpPr>
        <p:spPr>
          <a:xfrm>
            <a:off x="7597588" y="0"/>
            <a:ext cx="4594412" cy="461665"/>
          </a:xfrm>
          <a:prstGeom prst="rect">
            <a:avLst/>
          </a:prstGeom>
          <a:noFill/>
        </p:spPr>
        <p:txBody>
          <a:bodyPr wrap="square" rtlCol="1">
            <a:spAutoFit/>
          </a:bodyPr>
          <a:lstStyle/>
          <a:p>
            <a:pPr marL="285750" indent="-285750" algn="r" rtl="1">
              <a:buFont typeface="Arial" panose="020B0604020202020204" pitchFamily="34" charset="0"/>
              <a:buChar char="•"/>
            </a:pPr>
            <a:r>
              <a:rPr lang="en-US" sz="2400" dirty="0"/>
              <a:t>Sequence</a:t>
            </a:r>
            <a:r>
              <a:rPr lang="en-US" sz="2400" b="1" dirty="0">
                <a:effectLst/>
                <a:latin typeface="Calibri" panose="020F0502020204030204" pitchFamily="34" charset="0"/>
                <a:ea typeface="Calibri" panose="020F0502020204030204" pitchFamily="34" charset="0"/>
                <a:cs typeface="Arial" panose="020B0604020202020204" pitchFamily="34" charset="0"/>
              </a:rPr>
              <a:t> Diagram</a:t>
            </a:r>
            <a:endParaRPr lang="ar-YE" sz="2400" dirty="0"/>
          </a:p>
        </p:txBody>
      </p:sp>
      <p:sp>
        <p:nvSpPr>
          <p:cNvPr id="6" name="Text Box 8">
            <a:extLst>
              <a:ext uri="{FF2B5EF4-FFF2-40B4-BE49-F238E27FC236}">
                <a16:creationId xmlns:a16="http://schemas.microsoft.com/office/drawing/2014/main" id="{C514054A-53B9-488C-8D4C-632775DF9750}"/>
              </a:ext>
            </a:extLst>
          </p:cNvPr>
          <p:cNvSpPr txBox="1"/>
          <p:nvPr/>
        </p:nvSpPr>
        <p:spPr>
          <a:xfrm>
            <a:off x="1167688" y="767024"/>
            <a:ext cx="8433512" cy="249368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7" name="Text Box 10">
            <a:extLst>
              <a:ext uri="{FF2B5EF4-FFF2-40B4-BE49-F238E27FC236}">
                <a16:creationId xmlns:a16="http://schemas.microsoft.com/office/drawing/2014/main" id="{B009CAF1-9811-4959-9C7A-C131233014A2}"/>
              </a:ext>
            </a:extLst>
          </p:cNvPr>
          <p:cNvSpPr txBox="1"/>
          <p:nvPr/>
        </p:nvSpPr>
        <p:spPr>
          <a:xfrm>
            <a:off x="1167688" y="3934013"/>
            <a:ext cx="8527641" cy="249368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2" name="Rectangle 3">
            <a:extLst>
              <a:ext uri="{FF2B5EF4-FFF2-40B4-BE49-F238E27FC236}">
                <a16:creationId xmlns:a16="http://schemas.microsoft.com/office/drawing/2014/main" id="{98D7B19D-7ED0-4D62-9FE9-73CADF6C5A63}"/>
              </a:ext>
            </a:extLst>
          </p:cNvPr>
          <p:cNvSpPr>
            <a:spLocks noChangeArrowheads="1"/>
          </p:cNvSpPr>
          <p:nvPr/>
        </p:nvSpPr>
        <p:spPr bwMode="auto">
          <a:xfrm>
            <a:off x="4134477" y="3304454"/>
            <a:ext cx="32111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عملية التعليق على منشور</a:t>
            </a:r>
          </a:p>
        </p:txBody>
      </p:sp>
      <p:sp>
        <p:nvSpPr>
          <p:cNvPr id="11" name="Rectangle 3">
            <a:extLst>
              <a:ext uri="{FF2B5EF4-FFF2-40B4-BE49-F238E27FC236}">
                <a16:creationId xmlns:a16="http://schemas.microsoft.com/office/drawing/2014/main" id="{1A31E6EF-BCC6-4E17-B9C6-F402156CE9A5}"/>
              </a:ext>
            </a:extLst>
          </p:cNvPr>
          <p:cNvSpPr>
            <a:spLocks noChangeArrowheads="1"/>
          </p:cNvSpPr>
          <p:nvPr/>
        </p:nvSpPr>
        <p:spPr bwMode="auto">
          <a:xfrm>
            <a:off x="4397372" y="168760"/>
            <a:ext cx="34916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عملية تعديل الملف الشخصي</a:t>
            </a:r>
          </a:p>
        </p:txBody>
      </p:sp>
    </p:spTree>
    <p:extLst>
      <p:ext uri="{BB962C8B-B14F-4D97-AF65-F5344CB8AC3E}">
        <p14:creationId xmlns:p14="http://schemas.microsoft.com/office/powerpoint/2010/main" val="57224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0" y="6424441"/>
            <a:ext cx="3222885" cy="430307"/>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430306"/>
            <a:ext cx="12192000" cy="364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4" name="مربع نص 3">
            <a:extLst>
              <a:ext uri="{FF2B5EF4-FFF2-40B4-BE49-F238E27FC236}">
                <a16:creationId xmlns:a16="http://schemas.microsoft.com/office/drawing/2014/main" id="{F618C32B-DBA6-4E2E-B6B8-ECFDD78A0964}"/>
              </a:ext>
            </a:extLst>
          </p:cNvPr>
          <p:cNvSpPr txBox="1"/>
          <p:nvPr/>
        </p:nvSpPr>
        <p:spPr>
          <a:xfrm>
            <a:off x="7597588" y="0"/>
            <a:ext cx="4594412" cy="461665"/>
          </a:xfrm>
          <a:prstGeom prst="rect">
            <a:avLst/>
          </a:prstGeom>
          <a:noFill/>
        </p:spPr>
        <p:txBody>
          <a:bodyPr wrap="square" rtlCol="1">
            <a:spAutoFit/>
          </a:bodyPr>
          <a:lstStyle/>
          <a:p>
            <a:pPr marL="285750" indent="-285750" algn="r" rtl="1">
              <a:buFont typeface="Arial" panose="020B0604020202020204" pitchFamily="34" charset="0"/>
              <a:buChar char="•"/>
            </a:pPr>
            <a:r>
              <a:rPr lang="en-US" sz="2400" dirty="0"/>
              <a:t>Sequence</a:t>
            </a:r>
            <a:r>
              <a:rPr lang="en-US" sz="2400" b="1" dirty="0">
                <a:effectLst/>
                <a:latin typeface="Calibri" panose="020F0502020204030204" pitchFamily="34" charset="0"/>
                <a:ea typeface="Calibri" panose="020F0502020204030204" pitchFamily="34" charset="0"/>
                <a:cs typeface="Arial" panose="020B0604020202020204" pitchFamily="34" charset="0"/>
              </a:rPr>
              <a:t> Diagram</a:t>
            </a:r>
            <a:endParaRPr lang="ar-YE" sz="2400" dirty="0"/>
          </a:p>
        </p:txBody>
      </p:sp>
      <p:sp>
        <p:nvSpPr>
          <p:cNvPr id="6" name="Text Box 8">
            <a:extLst>
              <a:ext uri="{FF2B5EF4-FFF2-40B4-BE49-F238E27FC236}">
                <a16:creationId xmlns:a16="http://schemas.microsoft.com/office/drawing/2014/main" id="{C514054A-53B9-488C-8D4C-632775DF9750}"/>
              </a:ext>
            </a:extLst>
          </p:cNvPr>
          <p:cNvSpPr txBox="1"/>
          <p:nvPr/>
        </p:nvSpPr>
        <p:spPr>
          <a:xfrm>
            <a:off x="913297" y="1169892"/>
            <a:ext cx="9520518" cy="496196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Arial" panose="020B0604020202020204" pitchFamily="34" charset="0"/>
              </a:rPr>
              <a:t> </a:t>
            </a:r>
          </a:p>
        </p:txBody>
      </p:sp>
      <p:sp>
        <p:nvSpPr>
          <p:cNvPr id="11" name="Rectangle 3">
            <a:extLst>
              <a:ext uri="{FF2B5EF4-FFF2-40B4-BE49-F238E27FC236}">
                <a16:creationId xmlns:a16="http://schemas.microsoft.com/office/drawing/2014/main" id="{1A31E6EF-BCC6-4E17-B9C6-F402156CE9A5}"/>
              </a:ext>
            </a:extLst>
          </p:cNvPr>
          <p:cNvSpPr>
            <a:spLocks noChangeArrowheads="1"/>
          </p:cNvSpPr>
          <p:nvPr/>
        </p:nvSpPr>
        <p:spPr bwMode="auto">
          <a:xfrm>
            <a:off x="2927451" y="461665"/>
            <a:ext cx="54922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rtl="1"/>
            <a:r>
              <a:rPr lang="ar-YE" sz="2800" b="1" dirty="0">
                <a:ln>
                  <a:solidFill>
                    <a:schemeClr val="accent4"/>
                  </a:solidFill>
                </a:ln>
                <a:solidFill>
                  <a:schemeClr val="accent4"/>
                </a:solidFill>
                <a:effectLst>
                  <a:outerShdw blurRad="50800" dist="38100" dir="5400000" algn="t" rotWithShape="0">
                    <a:prstClr val="black">
                      <a:alpha val="40000"/>
                    </a:prstClr>
                  </a:outerShdw>
                </a:effectLst>
                <a:latin typeface="Calibri" panose="020F0502020204030204" pitchFamily="34" charset="0"/>
                <a:cs typeface="Arial" panose="020B0604020202020204" pitchFamily="34" charset="0"/>
              </a:rPr>
              <a:t>عملية الاعجاب و ألغاء الاعجاب على المنشور</a:t>
            </a:r>
          </a:p>
        </p:txBody>
      </p:sp>
    </p:spTree>
    <p:extLst>
      <p:ext uri="{BB962C8B-B14F-4D97-AF65-F5344CB8AC3E}">
        <p14:creationId xmlns:p14="http://schemas.microsoft.com/office/powerpoint/2010/main" val="1165107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12" name="Rectangle 11"/>
          <p:cNvSpPr/>
          <p:nvPr/>
        </p:nvSpPr>
        <p:spPr>
          <a:xfrm>
            <a:off x="0" y="6454588"/>
            <a:ext cx="3222885" cy="40341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389965"/>
            <a:ext cx="12192001" cy="6051176"/>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4" name="مربع نص 3">
            <a:extLst>
              <a:ext uri="{FF2B5EF4-FFF2-40B4-BE49-F238E27FC236}">
                <a16:creationId xmlns:a16="http://schemas.microsoft.com/office/drawing/2014/main" id="{7011B70C-1052-4C35-AFB5-6F6BD83C4D46}"/>
              </a:ext>
            </a:extLst>
          </p:cNvPr>
          <p:cNvSpPr txBox="1"/>
          <p:nvPr/>
        </p:nvSpPr>
        <p:spPr>
          <a:xfrm>
            <a:off x="7597588" y="-58253"/>
            <a:ext cx="4594412" cy="461665"/>
          </a:xfrm>
          <a:prstGeom prst="rect">
            <a:avLst/>
          </a:prstGeom>
          <a:noFill/>
        </p:spPr>
        <p:txBody>
          <a:bodyPr wrap="square" rtlCol="1">
            <a:spAutoFit/>
          </a:bodyPr>
          <a:lstStyle/>
          <a:p>
            <a:pPr marL="285750" indent="-285750" algn="r" rtl="1">
              <a:buFont typeface="Arial" panose="020B0604020202020204" pitchFamily="34" charset="0"/>
              <a:buChar char="•"/>
            </a:pPr>
            <a:r>
              <a:rPr lang="en-US" sz="2400" b="1" dirty="0">
                <a:latin typeface="Arial" panose="020B0604020202020204" pitchFamily="34" charset="0"/>
                <a:cs typeface="Arial" panose="020B0604020202020204" pitchFamily="34" charset="0"/>
              </a:rPr>
              <a:t>Class</a:t>
            </a:r>
            <a:r>
              <a:rPr lang="en-US" sz="2400" b="1" dirty="0">
                <a:effectLst/>
                <a:latin typeface="Calibri" panose="020F0502020204030204" pitchFamily="34" charset="0"/>
                <a:ea typeface="Calibri" panose="020F0502020204030204" pitchFamily="34" charset="0"/>
                <a:cs typeface="Arial" panose="020B0604020202020204" pitchFamily="34" charset="0"/>
              </a:rPr>
              <a:t> Diagram</a:t>
            </a:r>
            <a:endParaRPr lang="ar-YE" sz="2400" dirty="0"/>
          </a:p>
        </p:txBody>
      </p:sp>
    </p:spTree>
    <p:extLst>
      <p:ext uri="{BB962C8B-B14F-4D97-AF65-F5344CB8AC3E}">
        <p14:creationId xmlns:p14="http://schemas.microsoft.com/office/powerpoint/2010/main" val="224238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عنصر نائب للصورة 11" descr="صورة تحتوي على داخلي, سرير, كوب, جالس&#10;&#10;تم إنشاء الوصف تلقائياً">
            <a:extLst>
              <a:ext uri="{FF2B5EF4-FFF2-40B4-BE49-F238E27FC236}">
                <a16:creationId xmlns:a16="http://schemas.microsoft.com/office/drawing/2014/main" id="{3BEFC667-93BA-4534-8035-8E0F45D358E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13" name="Rectangle 9">
            <a:extLst>
              <a:ext uri="{FF2B5EF4-FFF2-40B4-BE49-F238E27FC236}">
                <a16:creationId xmlns:a16="http://schemas.microsoft.com/office/drawing/2014/main" id="{C730CA87-51BE-4244-9E54-8AE4009516DF}"/>
              </a:ext>
            </a:extLst>
          </p:cNvPr>
          <p:cNvSpPr/>
          <p:nvPr/>
        </p:nvSpPr>
        <p:spPr>
          <a:xfrm>
            <a:off x="0" y="4665"/>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3" name="Isosceles Triangle 5"/>
          <p:cNvSpPr/>
          <p:nvPr/>
        </p:nvSpPr>
        <p:spPr>
          <a:xfrm rot="1800000">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4" name="Isosceles Triangle 5"/>
          <p:cNvSpPr/>
          <p:nvPr/>
        </p:nvSpPr>
        <p:spPr>
          <a:xfrm rot="19800000">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8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5" name="Isosceles Triangle 5"/>
          <p:cNvSpPr/>
          <p:nvPr/>
        </p:nvSpPr>
        <p:spPr>
          <a:xfrm>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7" name="TextBox 6"/>
          <p:cNvSpPr txBox="1"/>
          <p:nvPr/>
        </p:nvSpPr>
        <p:spPr>
          <a:xfrm>
            <a:off x="3632616" y="2274839"/>
            <a:ext cx="4926768" cy="2308324"/>
          </a:xfrm>
          <a:prstGeom prst="rect">
            <a:avLst/>
          </a:prstGeom>
          <a:noFill/>
        </p:spPr>
        <p:txBody>
          <a:bodyPr wrap="square" rtlCol="0" anchor="ctr">
            <a:spAutoFit/>
          </a:bodyPr>
          <a:lstStyle/>
          <a:p>
            <a:pPr algn="ctr" rtl="1"/>
            <a:r>
              <a:rPr lang="ar-YE" sz="7200" b="1" dirty="0">
                <a:solidFill>
                  <a:schemeClr val="bg1"/>
                </a:solidFill>
                <a:latin typeface="DIN Next LT Arabic Light" panose="020B0303020203050203" pitchFamily="34" charset="-78"/>
                <a:cs typeface="DIN Next LT Arabic Light" panose="020B0303020203050203" pitchFamily="34" charset="-78"/>
              </a:rPr>
              <a:t>الفصل</a:t>
            </a:r>
            <a:endParaRPr lang="ar-EG" sz="7200" b="1" dirty="0">
              <a:solidFill>
                <a:schemeClr val="bg1"/>
              </a:solidFill>
              <a:latin typeface="DIN Next LT Arabic Light" panose="020B0303020203050203" pitchFamily="34" charset="-78"/>
              <a:cs typeface="DIN Next LT Arabic Light" panose="020B0303020203050203" pitchFamily="34" charset="-78"/>
            </a:endParaRPr>
          </a:p>
          <a:p>
            <a:pPr algn="ctr" rtl="1"/>
            <a:r>
              <a:rPr lang="ar-YE" sz="7200" b="1" dirty="0">
                <a:solidFill>
                  <a:schemeClr val="bg1"/>
                </a:solidFill>
                <a:latin typeface="DIN Next LT Arabic Light" panose="020B0303020203050203" pitchFamily="34" charset="-78"/>
                <a:cs typeface="DIN Next LT Arabic Light" panose="020B0303020203050203" pitchFamily="34" charset="-78"/>
              </a:rPr>
              <a:t>الرابع</a:t>
            </a:r>
            <a:endParaRPr lang="en-ID" sz="7200" b="1" dirty="0">
              <a:solidFill>
                <a:schemeClr val="bg1"/>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462910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206780" y="148038"/>
            <a:ext cx="4691062" cy="6561925"/>
          </a:xfrm>
          <a:prstGeom prst="rect">
            <a:avLst/>
          </a:prstGeom>
          <a:noFill/>
        </p:spPr>
        <p:txBody>
          <a:bodyPr wrap="square" rtlCol="0" anchor="ctr">
            <a:spAutoFit/>
          </a:bodyPr>
          <a:lstStyle/>
          <a:p>
            <a:pPr algn="ctr" rtl="1">
              <a:lnSpc>
                <a:spcPct val="115000"/>
              </a:lnSpc>
              <a:spcAft>
                <a:spcPts val="1000"/>
              </a:spcAft>
            </a:pPr>
            <a:r>
              <a:rPr lang="ar-SA" sz="2800" b="1" dirty="0">
                <a:solidFill>
                  <a:srgbClr val="FF0000"/>
                </a:solidFill>
                <a:effectLst/>
                <a:latin typeface="Arial" panose="020B0604020202020204" pitchFamily="34" charset="0"/>
                <a:ea typeface="Calibri" panose="020F0502020204030204" pitchFamily="34" charset="0"/>
                <a:cs typeface="Arial" panose="020B0604020202020204" pitchFamily="34" charset="0"/>
              </a:rPr>
              <a:t>الفصل الرابع</a:t>
            </a:r>
            <a:endParaRPr lang="en-US" sz="2800" b="1"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115000"/>
              </a:lnSpc>
              <a:spcAft>
                <a:spcPts val="1000"/>
              </a:spcAft>
            </a:pPr>
            <a:r>
              <a:rPr lang="ar-SA" b="1" dirty="0">
                <a:effectLst/>
                <a:latin typeface="Calibri" panose="020F0502020204030204" pitchFamily="34" charset="0"/>
                <a:ea typeface="Calibri" panose="020F0502020204030204" pitchFamily="34" charset="0"/>
                <a:cs typeface="Arial" panose="020B0604020202020204" pitchFamily="34" charset="0"/>
              </a:rPr>
              <a:t>تصميم النظام</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250000"/>
              </a:lnSpc>
              <a:spcAft>
                <a:spcPts val="1000"/>
              </a:spcAft>
            </a:pPr>
            <a:r>
              <a:rPr lang="ar-SA" b="1" dirty="0">
                <a:effectLst/>
                <a:latin typeface="Calibri" panose="020F0502020204030204" pitchFamily="34" charset="0"/>
                <a:ea typeface="Calibri" panose="020F0502020204030204" pitchFamily="34" charset="0"/>
                <a:cs typeface="Arial" panose="020B0604020202020204" pitchFamily="34" charset="0"/>
              </a:rPr>
              <a:t>سوف نقوم في هذا الفصل التحدث عن كل ما يتعلق بالمشروع من حيث كلا من :-</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algn="r">
              <a:lnSpc>
                <a:spcPct val="200000"/>
              </a:lnSpc>
              <a:spcAft>
                <a:spcPts val="1000"/>
              </a:spcAft>
            </a:pPr>
            <a:r>
              <a:rPr lang="ar-SA" b="1" dirty="0">
                <a:effectLst/>
                <a:latin typeface="Calibri" panose="020F0502020204030204" pitchFamily="34" charset="0"/>
                <a:ea typeface="Calibri" panose="020F0502020204030204" pitchFamily="34" charset="0"/>
                <a:cs typeface="Arial" panose="020B0604020202020204" pitchFamily="34" charset="0"/>
              </a:rPr>
              <a:t>1-المقدمة.</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200000"/>
              </a:lnSpc>
              <a:spcAft>
                <a:spcPts val="1000"/>
              </a:spcAft>
            </a:pPr>
            <a:r>
              <a:rPr lang="ar-SA" b="1" dirty="0">
                <a:effectLst/>
                <a:latin typeface="Calibri" panose="020F0502020204030204" pitchFamily="34" charset="0"/>
                <a:ea typeface="Calibri" panose="020F0502020204030204" pitchFamily="34" charset="0"/>
                <a:cs typeface="Arial" panose="020B0604020202020204" pitchFamily="34" charset="0"/>
              </a:rPr>
              <a:t>2- مخطط </a:t>
            </a:r>
            <a:r>
              <a:rPr lang="en-US" b="1" dirty="0">
                <a:effectLst/>
                <a:latin typeface="Calibri" panose="020F0502020204030204" pitchFamily="34" charset="0"/>
                <a:ea typeface="Calibri" panose="020F0502020204030204" pitchFamily="34" charset="0"/>
                <a:cs typeface="Arial" panose="020B0604020202020204" pitchFamily="34" charset="0"/>
              </a:rPr>
              <a:t>ERD</a:t>
            </a:r>
            <a:r>
              <a:rPr lang="ar-SA" b="1" dirty="0">
                <a:effectLst/>
                <a:latin typeface="Calibri" panose="020F0502020204030204" pitchFamily="34" charset="0"/>
                <a:ea typeface="Calibri" panose="020F0502020204030204" pitchFamily="34" charset="0"/>
                <a:cs typeface="Arial" panose="020B0604020202020204" pitchFamily="34" charset="0"/>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200000"/>
              </a:lnSpc>
              <a:spcAft>
                <a:spcPts val="1000"/>
              </a:spcAft>
            </a:pPr>
            <a:r>
              <a:rPr lang="en-US" b="1" dirty="0">
                <a:effectLst/>
                <a:latin typeface="Calibri" panose="020F0502020204030204" pitchFamily="34" charset="0"/>
                <a:ea typeface="Calibri" panose="020F0502020204030204" pitchFamily="34" charset="0"/>
                <a:cs typeface="Arial" panose="020B0604020202020204" pitchFamily="34" charset="0"/>
              </a:rPr>
              <a:t>3</a:t>
            </a:r>
            <a:r>
              <a:rPr lang="en-US" b="1" dirty="0">
                <a:effectLst/>
                <a:latin typeface="Arial" panose="020B0604020202020204" pitchFamily="34" charset="0"/>
                <a:ea typeface="Calibri" panose="020F0502020204030204" pitchFamily="34" charset="0"/>
                <a:cs typeface="Arial" panose="020B0604020202020204" pitchFamily="34" charset="0"/>
              </a:rPr>
              <a:t> </a:t>
            </a:r>
            <a:r>
              <a:rPr lang="ar-SA" b="1" dirty="0">
                <a:effectLst/>
                <a:latin typeface="Arial" panose="020B0604020202020204" pitchFamily="34" charset="0"/>
                <a:ea typeface="Calibri" panose="020F0502020204030204" pitchFamily="34" charset="0"/>
                <a:cs typeface="Arial" panose="020B0604020202020204" pitchFamily="34" charset="0"/>
              </a:rPr>
              <a:t>– مخطط </a:t>
            </a:r>
            <a:r>
              <a:rPr lang="en-US" b="1" dirty="0">
                <a:effectLst/>
                <a:latin typeface="Calibri" panose="020F0502020204030204" pitchFamily="34" charset="0"/>
                <a:ea typeface="Calibri" panose="020F0502020204030204" pitchFamily="34" charset="0"/>
                <a:cs typeface="Arial" panose="020B0604020202020204" pitchFamily="34" charset="0"/>
              </a:rPr>
              <a:t>ERM</a:t>
            </a:r>
            <a:r>
              <a:rPr lang="ar-SA" b="1" dirty="0">
                <a:effectLst/>
                <a:latin typeface="Calibri" panose="020F0502020204030204" pitchFamily="34" charset="0"/>
                <a:ea typeface="Calibri" panose="020F0502020204030204" pitchFamily="34" charset="0"/>
                <a:cs typeface="Arial" panose="020B0604020202020204" pitchFamily="34" charset="0"/>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200000"/>
              </a:lnSpc>
              <a:spcAft>
                <a:spcPts val="1000"/>
              </a:spcAft>
            </a:pPr>
            <a:r>
              <a:rPr lang="ar-SA" b="1" dirty="0">
                <a:effectLst/>
                <a:latin typeface="Calibri" panose="020F0502020204030204" pitchFamily="34" charset="0"/>
                <a:ea typeface="Calibri" panose="020F0502020204030204" pitchFamily="34" charset="0"/>
                <a:cs typeface="Arial" panose="020B0604020202020204" pitchFamily="34" charset="0"/>
              </a:rPr>
              <a:t>4 – تصميم قاموس البيانات.</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200000"/>
              </a:lnSpc>
              <a:spcAft>
                <a:spcPts val="1000"/>
              </a:spcAft>
            </a:pPr>
            <a:r>
              <a:rPr lang="ar-SA" b="1" dirty="0">
                <a:effectLst/>
                <a:latin typeface="Calibri" panose="020F0502020204030204" pitchFamily="34" charset="0"/>
                <a:ea typeface="Calibri" panose="020F0502020204030204" pitchFamily="34" charset="0"/>
                <a:cs typeface="Arial" panose="020B0604020202020204" pitchFamily="34" charset="0"/>
              </a:rPr>
              <a:t>5- الخوارزميات.</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200000"/>
              </a:lnSpc>
              <a:spcAft>
                <a:spcPts val="1000"/>
              </a:spcAft>
            </a:pPr>
            <a:r>
              <a:rPr lang="ar-SA" b="1" dirty="0">
                <a:effectLst/>
                <a:latin typeface="Calibri" panose="020F0502020204030204" pitchFamily="34" charset="0"/>
                <a:ea typeface="Calibri" panose="020F0502020204030204" pitchFamily="34" charset="0"/>
                <a:cs typeface="Arial" panose="020B0604020202020204" pitchFamily="34" charset="0"/>
              </a:rPr>
              <a:t>6- تصميم واجهات التطبيق</a:t>
            </a:r>
            <a:endParaRPr lang="en-US"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0" y="6307916"/>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Tree>
    <p:extLst>
      <p:ext uri="{BB962C8B-B14F-4D97-AF65-F5344CB8AC3E}">
        <p14:creationId xmlns:p14="http://schemas.microsoft.com/office/powerpoint/2010/main" val="149349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3479908" y="396041"/>
            <a:ext cx="4691062" cy="5911875"/>
          </a:xfrm>
          <a:prstGeom prst="rect">
            <a:avLst/>
          </a:prstGeom>
          <a:noFill/>
        </p:spPr>
        <p:txBody>
          <a:bodyPr wrap="square" rtlCol="0" anchor="ctr">
            <a:spAutoFit/>
          </a:bodyPr>
          <a:lstStyle/>
          <a:p>
            <a:pPr algn="ctr">
              <a:lnSpc>
                <a:spcPct val="115000"/>
              </a:lnSpc>
              <a:spcAft>
                <a:spcPts val="1000"/>
              </a:spcAft>
            </a:pPr>
            <a:r>
              <a:rPr lang="ar-SA" sz="3200" b="1" dirty="0">
                <a:solidFill>
                  <a:schemeClr val="accent1">
                    <a:lumMod val="50000"/>
                  </a:schemeClr>
                </a:solidFill>
                <a:effectLst/>
                <a:latin typeface="Calibri" panose="020F0502020204030204" pitchFamily="34" charset="0"/>
                <a:ea typeface="Calibri" panose="020F0502020204030204" pitchFamily="34" charset="0"/>
                <a:cs typeface="Traditional Arabic" panose="02020603050405020304" pitchFamily="18" charset="-78"/>
              </a:rPr>
              <a:t>تصميم النظام</a:t>
            </a:r>
            <a:endParaRPr lang="en-US" sz="3200" b="1"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1000"/>
              </a:spcAft>
            </a:pPr>
            <a:r>
              <a:rPr lang="ar-SA" sz="2400" b="1" dirty="0">
                <a:solidFill>
                  <a:srgbClr val="FF0000"/>
                </a:solidFill>
                <a:effectLst/>
                <a:latin typeface="Calibri" panose="020F0502020204030204" pitchFamily="34" charset="0"/>
                <a:ea typeface="Calibri" panose="020F0502020204030204" pitchFamily="34" charset="0"/>
                <a:cs typeface="Traditional Arabic" panose="02020603050405020304" pitchFamily="18" charset="-78"/>
              </a:rPr>
              <a:t>ا</a:t>
            </a:r>
            <a:r>
              <a:rPr lang="ar-SA" sz="2800" b="1" dirty="0">
                <a:solidFill>
                  <a:srgbClr val="FF0000"/>
                </a:solidFill>
                <a:effectLst/>
                <a:latin typeface="Calibri" panose="020F0502020204030204" pitchFamily="34" charset="0"/>
                <a:ea typeface="Calibri" panose="020F0502020204030204" pitchFamily="34" charset="0"/>
                <a:cs typeface="Traditional Arabic" panose="02020603050405020304" pitchFamily="18" charset="-78"/>
              </a:rPr>
              <a:t>لمقدمة</a:t>
            </a:r>
            <a:endParaRPr lang="en-US" sz="2000" b="1" dirty="0">
              <a:solidFill>
                <a:srgbClr val="FF0000"/>
              </a:solidFill>
              <a:effectLst/>
              <a:latin typeface="Calibri" panose="020F0502020204030204" pitchFamily="34" charset="0"/>
              <a:ea typeface="Calibri" panose="020F0502020204030204" pitchFamily="34" charset="0"/>
              <a:cs typeface="Traditional Arabic" panose="02020603050405020304" pitchFamily="18" charset="-78"/>
            </a:endParaRPr>
          </a:p>
          <a:p>
            <a:pPr algn="ctr">
              <a:lnSpc>
                <a:spcPct val="250000"/>
              </a:lnSpc>
              <a:spcAft>
                <a:spcPts val="1000"/>
              </a:spcAft>
            </a:pPr>
            <a:r>
              <a:rPr lang="ar-SA" sz="1800" dirty="0">
                <a:effectLst/>
                <a:latin typeface="Calibri" panose="020F0502020204030204" pitchFamily="34" charset="0"/>
                <a:ea typeface="Calibri" panose="020F0502020204030204" pitchFamily="34" charset="0"/>
                <a:cs typeface="Traditional Arabic" panose="02020603050405020304" pitchFamily="18" charset="-78"/>
              </a:rPr>
              <a:t> </a:t>
            </a:r>
            <a:r>
              <a:rPr lang="ar-SA" sz="2000" dirty="0">
                <a:effectLst/>
                <a:latin typeface="Calibri" panose="020F0502020204030204" pitchFamily="34" charset="0"/>
                <a:ea typeface="Calibri" panose="020F0502020204030204" pitchFamily="34" charset="0"/>
                <a:cs typeface="Traditional Arabic" panose="02020603050405020304" pitchFamily="18" charset="-78"/>
              </a:rPr>
              <a:t>تعتبر مرحلة تصميم النظام من المراحل المهمة في عملية بناء وتطوير أي نظام، لأنها تعطي فكرة كاملة عن جميع أجزاء النظام بالرسومات التوضيحية، ويجب مراعاة أذواق ورغبات مستخدمي النظام عند التصميم، وفي هذا الفصل ستتناول مخطط ،</a:t>
            </a:r>
            <a:r>
              <a:rPr lang="en-US" sz="2000" dirty="0">
                <a:effectLst/>
                <a:latin typeface="Traditional Arabic" panose="02020603050405020304" pitchFamily="18" charset="-78"/>
                <a:ea typeface="Calibri" panose="020F0502020204030204" pitchFamily="34" charset="0"/>
                <a:cs typeface="Arial" panose="020B0604020202020204" pitchFamily="34" charset="0"/>
              </a:rPr>
              <a:t>ERD </a:t>
            </a:r>
            <a:r>
              <a:rPr lang="ar-SA" sz="2000" dirty="0">
                <a:effectLst/>
                <a:latin typeface="Calibri" panose="020F0502020204030204" pitchFamily="34" charset="0"/>
                <a:ea typeface="Calibri" panose="020F0502020204030204" pitchFamily="34" charset="0"/>
                <a:cs typeface="Traditional Arabic" panose="02020603050405020304" pitchFamily="18" charset="-78"/>
              </a:rPr>
              <a:t>شجرة النظام الخوارزميات تصميم شاشات التطبيق، وتصميم قاعدة البيانات الخاصة</a:t>
            </a:r>
            <a:r>
              <a:rPr lang="ar-YE" sz="2000" dirty="0">
                <a:effectLst/>
                <a:latin typeface="Calibri" panose="020F0502020204030204" pitchFamily="34" charset="0"/>
                <a:ea typeface="Calibri" panose="020F0502020204030204" pitchFamily="34" charset="0"/>
                <a:cs typeface="Traditional Arabic" panose="02020603050405020304" pitchFamily="18" charset="-78"/>
              </a:rPr>
              <a:t> بالنظام.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0" y="6307916"/>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Tree>
    <p:extLst>
      <p:ext uri="{BB962C8B-B14F-4D97-AF65-F5344CB8AC3E}">
        <p14:creationId xmlns:p14="http://schemas.microsoft.com/office/powerpoint/2010/main" val="458618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2939581" y="-119770"/>
            <a:ext cx="4691062" cy="923330"/>
          </a:xfrm>
          <a:prstGeom prst="rect">
            <a:avLst/>
          </a:prstGeom>
          <a:noFill/>
        </p:spPr>
        <p:txBody>
          <a:bodyPr wrap="square" rtlCol="0" anchor="ctr">
            <a:spAutoFit/>
          </a:bodyPr>
          <a:lstStyle/>
          <a:p>
            <a:pPr algn="r" rtl="1"/>
            <a:r>
              <a:rPr lang="ar-YE" sz="5400" b="1" dirty="0">
                <a:solidFill>
                  <a:schemeClr val="bg1"/>
                </a:solidFill>
                <a:latin typeface="DIN Next LT Arabic Light" panose="020B0303020203050203" pitchFamily="34" charset="-78"/>
                <a:cs typeface="DIN Next LT Arabic Light" panose="020B0303020203050203" pitchFamily="34" charset="-78"/>
              </a:rPr>
              <a:t>مخطط </a:t>
            </a:r>
            <a:r>
              <a:rPr lang="en-US" sz="5400" b="1" dirty="0">
                <a:solidFill>
                  <a:schemeClr val="bg1"/>
                </a:solidFill>
                <a:latin typeface="DIN Next LT Arabic Light" panose="020B0303020203050203" pitchFamily="34" charset="-78"/>
                <a:cs typeface="DIN Next LT Arabic Light" panose="020B0303020203050203" pitchFamily="34" charset="-78"/>
              </a:rPr>
              <a:t>ERD</a:t>
            </a:r>
            <a:endParaRPr lang="ar-YE"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0" y="6307916"/>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637310"/>
            <a:ext cx="12192001" cy="5670606"/>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Tree>
    <p:extLst>
      <p:ext uri="{BB962C8B-B14F-4D97-AF65-F5344CB8AC3E}">
        <p14:creationId xmlns:p14="http://schemas.microsoft.com/office/powerpoint/2010/main" val="1663612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2939581" y="-119770"/>
            <a:ext cx="4691062" cy="923330"/>
          </a:xfrm>
          <a:prstGeom prst="rect">
            <a:avLst/>
          </a:prstGeom>
          <a:noFill/>
        </p:spPr>
        <p:txBody>
          <a:bodyPr wrap="square" rtlCol="0" anchor="ctr">
            <a:spAutoFit/>
          </a:bodyPr>
          <a:lstStyle/>
          <a:p>
            <a:pPr algn="r" rtl="1"/>
            <a:r>
              <a:rPr lang="ar-YE" sz="5400" b="1" dirty="0">
                <a:solidFill>
                  <a:schemeClr val="bg1"/>
                </a:solidFill>
                <a:latin typeface="DIN Next LT Arabic Light" panose="020B0303020203050203" pitchFamily="34" charset="-78"/>
                <a:cs typeface="DIN Next LT Arabic Light" panose="020B0303020203050203" pitchFamily="34" charset="-78"/>
              </a:rPr>
              <a:t>مخطط </a:t>
            </a:r>
            <a:r>
              <a:rPr lang="en-US" sz="5400" b="1" dirty="0">
                <a:solidFill>
                  <a:schemeClr val="bg1"/>
                </a:solidFill>
                <a:latin typeface="DIN Next LT Arabic Light" panose="020B0303020203050203" pitchFamily="34" charset="-78"/>
                <a:cs typeface="DIN Next LT Arabic Light" panose="020B0303020203050203" pitchFamily="34" charset="-78"/>
              </a:rPr>
              <a:t>ERM</a:t>
            </a:r>
            <a:endParaRPr lang="ar-YE"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0" y="6307916"/>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0" y="637310"/>
            <a:ext cx="12192001" cy="567060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Tree>
    <p:extLst>
      <p:ext uri="{BB962C8B-B14F-4D97-AF65-F5344CB8AC3E}">
        <p14:creationId xmlns:p14="http://schemas.microsoft.com/office/powerpoint/2010/main" val="1415683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YE" sz="3600" b="1" dirty="0">
                <a:solidFill>
                  <a:schemeClr val="bg1"/>
                </a:solidFill>
                <a:latin typeface="DIN Next LT Arabic Light" panose="020B0303020203050203" pitchFamily="34" charset="-78"/>
                <a:cs typeface="DIN Next LT Arabic Light" panose="020B0303020203050203" pitchFamily="34" charset="-78"/>
              </a:rPr>
              <a:t>الخوارزميات</a:t>
            </a:r>
          </a:p>
        </p:txBody>
      </p:sp>
      <p:sp>
        <p:nvSpPr>
          <p:cNvPr id="12" name="Rectangle 11"/>
          <p:cNvSpPr/>
          <p:nvPr/>
        </p:nvSpPr>
        <p:spPr>
          <a:xfrm>
            <a:off x="0" y="6307916"/>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1842247" y="523190"/>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078258" y="630942"/>
            <a:ext cx="39613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0" marR="0" lvl="0" indent="0" algn="r" defTabSz="914400" rtl="1" eaLnBrk="0" fontAlgn="base" latinLnBrk="0" hangingPunct="0">
              <a:lnSpc>
                <a:spcPct val="100000"/>
              </a:lnSpc>
              <a:spcBef>
                <a:spcPct val="0"/>
              </a:spcBef>
              <a:spcAft>
                <a:spcPct val="0"/>
              </a:spcAft>
              <a:buClrTx/>
              <a:buSzTx/>
              <a:buFontTx/>
              <a:buNone/>
              <a:tabLst>
                <a:tab pos="1749425" algn="l"/>
              </a:tabLst>
            </a:pPr>
            <a:r>
              <a:rPr kumimoji="0" lang="ar-YE" altLang="ar-YE" b="1" i="0" u="none" strike="noStrike" cap="none" normalizeH="0" baseline="0" dirty="0">
                <a:ln>
                  <a:noFill/>
                </a:ln>
                <a:solidFill>
                  <a:schemeClr val="tx1"/>
                </a:solidFill>
                <a:effectLst/>
                <a:ea typeface="Calibri" panose="020F0502020204030204" pitchFamily="34" charset="0"/>
                <a:cs typeface="Arial" panose="020B0604020202020204" pitchFamily="34" charset="0"/>
              </a:rPr>
              <a:t>خوارزميات تسجيل الدخول وأنشاء حساب للطالب: </a:t>
            </a:r>
            <a:endParaRPr kumimoji="0" lang="ar-YE" altLang="ar-YE" sz="2000" b="1" i="0" u="none" strike="noStrike" cap="none" normalizeH="0" baseline="0" dirty="0">
              <a:ln>
                <a:noFill/>
              </a:ln>
              <a:solidFill>
                <a:schemeClr val="tx1"/>
              </a:solidFill>
              <a:effectLst/>
              <a:cs typeface="Arial" panose="020B0604020202020204" pitchFamily="34" charset="0"/>
            </a:endParaRPr>
          </a:p>
        </p:txBody>
      </p:sp>
      <p:pic>
        <p:nvPicPr>
          <p:cNvPr id="4" name="صورة 3">
            <a:extLst>
              <a:ext uri="{FF2B5EF4-FFF2-40B4-BE49-F238E27FC236}">
                <a16:creationId xmlns:a16="http://schemas.microsoft.com/office/drawing/2014/main" id="{DCAE2A0F-7394-4953-A6C0-D7358D9C3050}"/>
              </a:ext>
            </a:extLst>
          </p:cNvPr>
          <p:cNvPicPr>
            <a:picLocks noChangeAspect="1"/>
          </p:cNvPicPr>
          <p:nvPr/>
        </p:nvPicPr>
        <p:blipFill>
          <a:blip r:embed="rId2"/>
          <a:stretch>
            <a:fillRect/>
          </a:stretch>
        </p:blipFill>
        <p:spPr>
          <a:xfrm>
            <a:off x="1746202" y="932466"/>
            <a:ext cx="8312727" cy="5857726"/>
          </a:xfrm>
          <a:prstGeom prst="rect">
            <a:avLst/>
          </a:prstGeom>
        </p:spPr>
      </p:pic>
    </p:spTree>
    <p:extLst>
      <p:ext uri="{BB962C8B-B14F-4D97-AF65-F5344CB8AC3E}">
        <p14:creationId xmlns:p14="http://schemas.microsoft.com/office/powerpoint/2010/main" val="3288054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عنصر نائب للصورة 17" descr="صورة تحتوي على شخص, رجل, ثياب&#10;&#10;تم إنشاء الوصف تلقائياً">
            <a:extLst>
              <a:ext uri="{FF2B5EF4-FFF2-40B4-BE49-F238E27FC236}">
                <a16:creationId xmlns:a16="http://schemas.microsoft.com/office/drawing/2014/main" id="{BC7A968D-B4B4-4B1E-957B-315BB9C2F9AD}"/>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59106" b="-1284"/>
          <a:stretch/>
        </p:blipFill>
        <p:spPr>
          <a:xfrm>
            <a:off x="0" y="0"/>
            <a:ext cx="12192000" cy="3429000"/>
          </a:xfrm>
        </p:spPr>
      </p:pic>
      <p:sp>
        <p:nvSpPr>
          <p:cNvPr id="10" name="TextBox 9"/>
          <p:cNvSpPr txBox="1"/>
          <p:nvPr/>
        </p:nvSpPr>
        <p:spPr>
          <a:xfrm>
            <a:off x="4025993" y="2345153"/>
            <a:ext cx="7048075" cy="923330"/>
          </a:xfrm>
          <a:prstGeom prst="rect">
            <a:avLst/>
          </a:prstGeom>
          <a:noFill/>
        </p:spPr>
        <p:txBody>
          <a:bodyPr wrap="square" rtlCol="0">
            <a:spAutoFit/>
          </a:bodyPr>
          <a:lstStyle/>
          <a:p>
            <a:pPr algn="r" rtl="1"/>
            <a:r>
              <a:rPr lang="ar-EG" sz="5400" b="1" dirty="0">
                <a:solidFill>
                  <a:schemeClr val="bg1"/>
                </a:solidFill>
                <a:latin typeface="DIN Next LT Arabic Light" panose="020B0303020203050203" pitchFamily="34" charset="-78"/>
                <a:cs typeface="DIN Next LT Arabic Light" panose="020B0303020203050203" pitchFamily="34" charset="-78"/>
              </a:rPr>
              <a:t>المقــــدمة</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1" name="Rectangle 10"/>
          <p:cNvSpPr/>
          <p:nvPr/>
        </p:nvSpPr>
        <p:spPr>
          <a:xfrm>
            <a:off x="677676" y="4005533"/>
            <a:ext cx="11115395" cy="2118529"/>
          </a:xfrm>
          <a:prstGeom prst="rect">
            <a:avLst/>
          </a:prstGeom>
        </p:spPr>
        <p:txBody>
          <a:bodyPr wrap="square">
            <a:spAutoFit/>
          </a:bodyPr>
          <a:lstStyle/>
          <a:p>
            <a:pPr algn="just" rtl="1">
              <a:lnSpc>
                <a:spcPct val="150000"/>
              </a:lnSpc>
            </a:pPr>
            <a:r>
              <a:rPr lang="ar-SA" dirty="0">
                <a:latin typeface="Calibri" panose="020F0502020204030204" pitchFamily="34" charset="0"/>
                <a:ea typeface="Calibri" panose="020F0502020204030204" pitchFamily="34" charset="0"/>
                <a:cs typeface="Arial" panose="020B0604020202020204" pitchFamily="34" charset="0"/>
              </a:rPr>
              <a:t>ت</a:t>
            </a:r>
            <a:r>
              <a:rPr lang="ar-DZ" dirty="0">
                <a:latin typeface="Calibri" panose="020F0502020204030204" pitchFamily="34" charset="0"/>
                <a:ea typeface="Calibri" panose="020F0502020204030204" pitchFamily="34" charset="0"/>
                <a:cs typeface="Arial" panose="020B0604020202020204" pitchFamily="34" charset="0"/>
              </a:rPr>
              <a:t>عد عملية التواصل الاجتماعي هي العملية التي يتم من خلالها الربط بين الإنسان والآخرين في المحيط الاجتماعي، بالإضافة إلى التواصل المستمر مع الجيران والأصدقاء والمعارف من أجل تحقيق مختلف الفوائد التي تفيد الإنسان على المستوى الشخصي وتفيد المجتمع بشكل كامل، بالإضافة إلى ذلك فإن عملية التواصل الاجتماعي يتم تحديدها نتيجة لاختلاف أنواعها ولاختلاف عمقها</a:t>
            </a:r>
            <a:r>
              <a:rPr lang="ar-SA" dirty="0">
                <a:latin typeface="Calibri" panose="020F0502020204030204" pitchFamily="34" charset="0"/>
                <a:ea typeface="Calibri" panose="020F0502020204030204" pitchFamily="34" charset="0"/>
                <a:cs typeface="Arial" panose="020B0604020202020204" pitchFamily="34" charset="0"/>
              </a:rPr>
              <a:t>.</a:t>
            </a:r>
            <a:endParaRPr lang="ar-DZ" dirty="0">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pPr>
            <a:r>
              <a:rPr lang="ar-DZ" dirty="0">
                <a:latin typeface="Calibri" panose="020F0502020204030204" pitchFamily="34" charset="0"/>
                <a:ea typeface="Calibri" panose="020F0502020204030204" pitchFamily="34" charset="0"/>
                <a:cs typeface="Arial" panose="020B0604020202020204" pitchFamily="34" charset="0"/>
              </a:rPr>
              <a:t>فهناك العديد من الأمور التي يتم تحقيقها من خلال التواصل الاجتماعي ومنها العلاقة بين الإنسان والآخرين تتحسن بشكل ملحوظ، ويكون هناك العديد من العلاقات التي تساهم في كشف الإنسان لما بداخله، وتزداد أيضا ثقته بالآخرين مما يجعله على وعي بالعلاقات ممن حوله.</a:t>
            </a:r>
          </a:p>
        </p:txBody>
      </p:sp>
      <p:sp>
        <p:nvSpPr>
          <p:cNvPr id="14" name="Rectangle 13"/>
          <p:cNvSpPr/>
          <p:nvPr/>
        </p:nvSpPr>
        <p:spPr>
          <a:xfrm>
            <a:off x="8969116" y="6310858"/>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latin typeface="Calibri" panose="020F0502020204030204" pitchFamily="34" charset="0"/>
                <a:ea typeface="Calibri" panose="020F0502020204030204" pitchFamily="34" charset="0"/>
                <a:cs typeface="Traditional Arabic" panose="02020603050405020304" pitchFamily="18" charset="-78"/>
              </a:rPr>
              <a:t>تطبيق (</a:t>
            </a:r>
            <a:r>
              <a:rPr lang="en-US" b="1" dirty="0">
                <a:solidFill>
                  <a:srgbClr val="000000"/>
                </a:solidFill>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latin typeface="Calibri" panose="020F0502020204030204" pitchFamily="34" charset="0"/>
                <a:ea typeface="Calibri" panose="020F0502020204030204" pitchFamily="34" charset="0"/>
                <a:cs typeface="Traditional Arabic" panose="02020603050405020304" pitchFamily="18" charset="-78"/>
              </a:rPr>
              <a:t> )</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729947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YE" sz="3600" b="1" dirty="0">
                <a:solidFill>
                  <a:schemeClr val="bg1"/>
                </a:solidFill>
                <a:latin typeface="DIN Next LT Arabic Light" panose="020B0303020203050203" pitchFamily="34" charset="-78"/>
                <a:cs typeface="DIN Next LT Arabic Light" panose="020B0303020203050203" pitchFamily="34" charset="-78"/>
              </a:rPr>
              <a:t>الخوارزميات</a:t>
            </a:r>
          </a:p>
        </p:txBody>
      </p:sp>
      <p:sp>
        <p:nvSpPr>
          <p:cNvPr id="12" name="Rectangle 11"/>
          <p:cNvSpPr/>
          <p:nvPr/>
        </p:nvSpPr>
        <p:spPr>
          <a:xfrm>
            <a:off x="8969115" y="6307915"/>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1842247" y="523190"/>
            <a:ext cx="8312727" cy="630791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975666" y="630942"/>
            <a:ext cx="40639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0" marR="0" lvl="0" indent="0" algn="r" defTabSz="914400" rtl="1" eaLnBrk="0" fontAlgn="base" latinLnBrk="0" hangingPunct="0">
              <a:lnSpc>
                <a:spcPct val="100000"/>
              </a:lnSpc>
              <a:spcBef>
                <a:spcPct val="0"/>
              </a:spcBef>
              <a:spcAft>
                <a:spcPct val="0"/>
              </a:spcAft>
              <a:buClrTx/>
              <a:buSzTx/>
              <a:buFontTx/>
              <a:buNone/>
              <a:tabLst>
                <a:tab pos="1749425" algn="l"/>
              </a:tabLst>
            </a:pPr>
            <a:r>
              <a:rPr kumimoji="0" lang="ar-YE" altLang="ar-YE" b="1" i="0" u="none" strike="noStrike" cap="none" normalizeH="0" baseline="0" dirty="0">
                <a:ln>
                  <a:noFill/>
                </a:ln>
                <a:solidFill>
                  <a:schemeClr val="tx1"/>
                </a:solidFill>
                <a:effectLst/>
                <a:ea typeface="Calibri" panose="020F0502020204030204" pitchFamily="34" charset="0"/>
                <a:cs typeface="Arial" panose="020B0604020202020204" pitchFamily="34" charset="0"/>
              </a:rPr>
              <a:t>خوارزميات تسجيل الدخول وأنشاء حساب للمدرس: </a:t>
            </a:r>
            <a:endParaRPr kumimoji="0" lang="ar-YE" altLang="ar-YE" sz="2000" b="1" i="0" u="none" strike="noStrike" cap="none" normalizeH="0" baseline="0" dirty="0">
              <a:ln>
                <a:noFill/>
              </a:ln>
              <a:solidFill>
                <a:schemeClr val="tx1"/>
              </a:solidFill>
              <a:effectLst/>
              <a:cs typeface="Arial" panose="020B0604020202020204" pitchFamily="34" charset="0"/>
            </a:endParaRPr>
          </a:p>
        </p:txBody>
      </p:sp>
    </p:spTree>
    <p:extLst>
      <p:ext uri="{BB962C8B-B14F-4D97-AF65-F5344CB8AC3E}">
        <p14:creationId xmlns:p14="http://schemas.microsoft.com/office/powerpoint/2010/main" val="1463054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YE" sz="3600" b="1" dirty="0">
                <a:solidFill>
                  <a:schemeClr val="bg1"/>
                </a:solidFill>
                <a:latin typeface="DIN Next LT Arabic Light" panose="020B0303020203050203" pitchFamily="34" charset="-78"/>
                <a:cs typeface="DIN Next LT Arabic Light" panose="020B0303020203050203" pitchFamily="34" charset="-78"/>
              </a:rPr>
              <a:t>الخوارزميات</a:t>
            </a:r>
          </a:p>
        </p:txBody>
      </p:sp>
      <p:sp>
        <p:nvSpPr>
          <p:cNvPr id="12" name="Rectangle 11"/>
          <p:cNvSpPr/>
          <p:nvPr/>
        </p:nvSpPr>
        <p:spPr>
          <a:xfrm rot="5400000">
            <a:off x="-1336400" y="1327379"/>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1842247" y="523190"/>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908340" y="630942"/>
            <a:ext cx="41312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0" marR="0" lvl="0" indent="0" algn="r" defTabSz="914400" rtl="1" eaLnBrk="0" fontAlgn="base" latinLnBrk="0" hangingPunct="0">
              <a:lnSpc>
                <a:spcPct val="100000"/>
              </a:lnSpc>
              <a:spcBef>
                <a:spcPct val="0"/>
              </a:spcBef>
              <a:spcAft>
                <a:spcPct val="0"/>
              </a:spcAft>
              <a:buClrTx/>
              <a:buSzTx/>
              <a:buFontTx/>
              <a:buNone/>
              <a:tabLst>
                <a:tab pos="1749425" algn="l"/>
              </a:tabLst>
            </a:pPr>
            <a:r>
              <a:rPr kumimoji="0" lang="ar-YE" altLang="ar-YE" b="1" i="0" u="none" strike="noStrike" cap="none" normalizeH="0" baseline="0" dirty="0">
                <a:ln>
                  <a:noFill/>
                </a:ln>
                <a:solidFill>
                  <a:schemeClr val="tx1"/>
                </a:solidFill>
                <a:effectLst/>
                <a:ea typeface="Calibri" panose="020F0502020204030204" pitchFamily="34" charset="0"/>
                <a:cs typeface="Arial" panose="020B0604020202020204" pitchFamily="34" charset="0"/>
              </a:rPr>
              <a:t>خوارزميات تسجيل الدخول وأنشاء حساب للمسؤول: </a:t>
            </a:r>
            <a:endParaRPr kumimoji="0" lang="ar-YE" altLang="ar-YE" sz="2000" b="1" i="0" u="none" strike="noStrike" cap="none" normalizeH="0" baseline="0" dirty="0">
              <a:ln>
                <a:noFill/>
              </a:ln>
              <a:solidFill>
                <a:schemeClr val="tx1"/>
              </a:solidFill>
              <a:effectLst/>
              <a:cs typeface="Arial" panose="020B0604020202020204" pitchFamily="34" charset="0"/>
            </a:endParaRPr>
          </a:p>
        </p:txBody>
      </p:sp>
      <p:pic>
        <p:nvPicPr>
          <p:cNvPr id="4" name="صورة 3">
            <a:extLst>
              <a:ext uri="{FF2B5EF4-FFF2-40B4-BE49-F238E27FC236}">
                <a16:creationId xmlns:a16="http://schemas.microsoft.com/office/drawing/2014/main" id="{FAEBC6FF-4C90-4176-81CF-B0118E4C23F9}"/>
              </a:ext>
            </a:extLst>
          </p:cNvPr>
          <p:cNvPicPr>
            <a:picLocks noChangeAspect="1"/>
          </p:cNvPicPr>
          <p:nvPr/>
        </p:nvPicPr>
        <p:blipFill>
          <a:blip r:embed="rId2"/>
          <a:stretch>
            <a:fillRect/>
          </a:stretch>
        </p:blipFill>
        <p:spPr>
          <a:xfrm>
            <a:off x="2037026" y="745062"/>
            <a:ext cx="7617961" cy="6112938"/>
          </a:xfrm>
          <a:prstGeom prst="rect">
            <a:avLst/>
          </a:prstGeom>
        </p:spPr>
      </p:pic>
    </p:spTree>
    <p:extLst>
      <p:ext uri="{BB962C8B-B14F-4D97-AF65-F5344CB8AC3E}">
        <p14:creationId xmlns:p14="http://schemas.microsoft.com/office/powerpoint/2010/main" val="2287718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YE" sz="3600" b="1" dirty="0">
                <a:solidFill>
                  <a:schemeClr val="bg1"/>
                </a:solidFill>
                <a:latin typeface="DIN Next LT Arabic Light" panose="020B0303020203050203" pitchFamily="34" charset="-78"/>
                <a:cs typeface="DIN Next LT Arabic Light" panose="020B0303020203050203" pitchFamily="34" charset="-78"/>
              </a:rPr>
              <a:t>الخوارزميات</a:t>
            </a:r>
          </a:p>
        </p:txBody>
      </p:sp>
      <p:sp>
        <p:nvSpPr>
          <p:cNvPr id="12" name="Rectangle 11"/>
          <p:cNvSpPr/>
          <p:nvPr/>
        </p:nvSpPr>
        <p:spPr>
          <a:xfrm>
            <a:off x="8969115" y="6307915"/>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1842247" y="523190"/>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9416766" y="630942"/>
            <a:ext cx="26228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0" marR="0" lvl="0" indent="0" algn="r" defTabSz="914400" rtl="1" eaLnBrk="0" fontAlgn="base" latinLnBrk="0" hangingPunct="0">
              <a:lnSpc>
                <a:spcPct val="100000"/>
              </a:lnSpc>
              <a:spcBef>
                <a:spcPct val="0"/>
              </a:spcBef>
              <a:spcAft>
                <a:spcPct val="0"/>
              </a:spcAft>
              <a:buClrTx/>
              <a:buSzTx/>
              <a:buFontTx/>
              <a:buNone/>
              <a:tabLst>
                <a:tab pos="1749425" algn="l"/>
              </a:tabLst>
            </a:pPr>
            <a:r>
              <a:rPr kumimoji="0" lang="ar-YE" altLang="ar-YE" b="1" i="0" u="none" strike="noStrike" cap="none" normalizeH="0" baseline="0" dirty="0">
                <a:ln>
                  <a:noFill/>
                </a:ln>
                <a:solidFill>
                  <a:schemeClr val="tx1"/>
                </a:solidFill>
                <a:effectLst/>
                <a:ea typeface="Calibri" panose="020F0502020204030204" pitchFamily="34" charset="0"/>
                <a:cs typeface="Arial" panose="020B0604020202020204" pitchFamily="34" charset="0"/>
              </a:rPr>
              <a:t>خوارزميات أنشاء منشور جديد: </a:t>
            </a:r>
            <a:endParaRPr kumimoji="0" lang="ar-YE" altLang="ar-YE" sz="2000" b="1" i="0" u="none" strike="noStrike" cap="none" normalizeH="0" baseline="0" dirty="0">
              <a:ln>
                <a:noFill/>
              </a:ln>
              <a:solidFill>
                <a:schemeClr val="tx1"/>
              </a:solidFill>
              <a:effectLst/>
              <a:cs typeface="Arial" panose="020B0604020202020204" pitchFamily="34" charset="0"/>
            </a:endParaRPr>
          </a:p>
        </p:txBody>
      </p:sp>
      <p:pic>
        <p:nvPicPr>
          <p:cNvPr id="4" name="صورة 3">
            <a:extLst>
              <a:ext uri="{FF2B5EF4-FFF2-40B4-BE49-F238E27FC236}">
                <a16:creationId xmlns:a16="http://schemas.microsoft.com/office/drawing/2014/main" id="{F04F7C9D-24D6-4993-8DED-B9AB7CDF4B03}"/>
              </a:ext>
            </a:extLst>
          </p:cNvPr>
          <p:cNvPicPr>
            <a:picLocks noChangeAspect="1"/>
          </p:cNvPicPr>
          <p:nvPr/>
        </p:nvPicPr>
        <p:blipFill>
          <a:blip r:embed="rId2"/>
          <a:stretch>
            <a:fillRect/>
          </a:stretch>
        </p:blipFill>
        <p:spPr>
          <a:xfrm>
            <a:off x="153738" y="295835"/>
            <a:ext cx="7689477" cy="6562165"/>
          </a:xfrm>
          <a:prstGeom prst="rect">
            <a:avLst/>
          </a:prstGeom>
        </p:spPr>
      </p:pic>
    </p:spTree>
    <p:extLst>
      <p:ext uri="{BB962C8B-B14F-4D97-AF65-F5344CB8AC3E}">
        <p14:creationId xmlns:p14="http://schemas.microsoft.com/office/powerpoint/2010/main" val="2147158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YE" sz="3600" b="1" dirty="0">
                <a:solidFill>
                  <a:schemeClr val="bg1"/>
                </a:solidFill>
                <a:latin typeface="DIN Next LT Arabic Light" panose="020B0303020203050203" pitchFamily="34" charset="-78"/>
                <a:cs typeface="DIN Next LT Arabic Light" panose="020B0303020203050203" pitchFamily="34" charset="-78"/>
              </a:rPr>
              <a:t>الخوارزميات</a:t>
            </a:r>
          </a:p>
        </p:txBody>
      </p:sp>
      <p:sp>
        <p:nvSpPr>
          <p:cNvPr id="12" name="Rectangle 11"/>
          <p:cNvSpPr/>
          <p:nvPr/>
        </p:nvSpPr>
        <p:spPr>
          <a:xfrm>
            <a:off x="0" y="6334810"/>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1842247" y="523190"/>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9743779" y="630942"/>
            <a:ext cx="22958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0" marR="0" lvl="0" indent="0" algn="r" defTabSz="914400" rtl="1" eaLnBrk="0" fontAlgn="base" latinLnBrk="0" hangingPunct="0">
              <a:lnSpc>
                <a:spcPct val="100000"/>
              </a:lnSpc>
              <a:spcBef>
                <a:spcPct val="0"/>
              </a:spcBef>
              <a:spcAft>
                <a:spcPct val="0"/>
              </a:spcAft>
              <a:buClrTx/>
              <a:buSzTx/>
              <a:buFontTx/>
              <a:buNone/>
              <a:tabLst>
                <a:tab pos="1749425" algn="l"/>
              </a:tabLst>
            </a:pPr>
            <a:r>
              <a:rPr kumimoji="0" lang="ar-YE" altLang="ar-YE" b="1" i="0" u="none" strike="noStrike" cap="none" normalizeH="0" baseline="0" dirty="0">
                <a:ln>
                  <a:noFill/>
                </a:ln>
                <a:solidFill>
                  <a:schemeClr val="tx1"/>
                </a:solidFill>
                <a:effectLst/>
                <a:ea typeface="Calibri" panose="020F0502020204030204" pitchFamily="34" charset="0"/>
                <a:cs typeface="Arial" panose="020B0604020202020204" pitchFamily="34" charset="0"/>
              </a:rPr>
              <a:t>خوارزميات  حذف منشور : </a:t>
            </a:r>
            <a:endParaRPr kumimoji="0" lang="ar-YE" altLang="ar-YE" sz="2000" b="1" i="0" u="none" strike="noStrike" cap="none" normalizeH="0" baseline="0" dirty="0">
              <a:ln>
                <a:noFill/>
              </a:ln>
              <a:solidFill>
                <a:schemeClr val="tx1"/>
              </a:solidFill>
              <a:effectLst/>
              <a:cs typeface="Arial" panose="020B0604020202020204" pitchFamily="34" charset="0"/>
            </a:endParaRPr>
          </a:p>
        </p:txBody>
      </p:sp>
      <p:pic>
        <p:nvPicPr>
          <p:cNvPr id="4" name="صورة 3">
            <a:extLst>
              <a:ext uri="{FF2B5EF4-FFF2-40B4-BE49-F238E27FC236}">
                <a16:creationId xmlns:a16="http://schemas.microsoft.com/office/drawing/2014/main" id="{02A858CC-6FB3-4E13-98E3-3D817FD4E60D}"/>
              </a:ext>
            </a:extLst>
          </p:cNvPr>
          <p:cNvPicPr>
            <a:picLocks noChangeAspect="1"/>
          </p:cNvPicPr>
          <p:nvPr/>
        </p:nvPicPr>
        <p:blipFill>
          <a:blip r:embed="rId2"/>
          <a:stretch>
            <a:fillRect/>
          </a:stretch>
        </p:blipFill>
        <p:spPr>
          <a:xfrm>
            <a:off x="3222885" y="460625"/>
            <a:ext cx="6539680" cy="6312173"/>
          </a:xfrm>
          <a:prstGeom prst="rect">
            <a:avLst/>
          </a:prstGeom>
        </p:spPr>
      </p:pic>
    </p:spTree>
    <p:extLst>
      <p:ext uri="{BB962C8B-B14F-4D97-AF65-F5344CB8AC3E}">
        <p14:creationId xmlns:p14="http://schemas.microsoft.com/office/powerpoint/2010/main" val="2860482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5"/>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1842247" y="523190"/>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437211" y="655679"/>
            <a:ext cx="3195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تسجيل الدخول :</a:t>
            </a:r>
            <a:endParaRPr kumimoji="0" lang="ar-YE" altLang="ar-YE" sz="2400" b="1" i="0" u="none" strike="noStrike" cap="none" normalizeH="0" baseline="0" dirty="0">
              <a:ln>
                <a:noFill/>
              </a:ln>
              <a:solidFill>
                <a:schemeClr val="tx1"/>
              </a:solidFill>
              <a:effectLst/>
              <a:cs typeface="Arial" panose="020B0604020202020204" pitchFamily="34" charset="0"/>
            </a:endParaRPr>
          </a:p>
        </p:txBody>
      </p:sp>
      <p:sp>
        <p:nvSpPr>
          <p:cNvPr id="6" name="مربع نص 25">
            <a:extLst>
              <a:ext uri="{FF2B5EF4-FFF2-40B4-BE49-F238E27FC236}">
                <a16:creationId xmlns:a16="http://schemas.microsoft.com/office/drawing/2014/main" id="{42D8F820-A2E9-4F38-98F6-6B1CFB5D9025}"/>
              </a:ext>
            </a:extLst>
          </p:cNvPr>
          <p:cNvSpPr txBox="1"/>
          <p:nvPr/>
        </p:nvSpPr>
        <p:spPr>
          <a:xfrm>
            <a:off x="8113800" y="1935978"/>
            <a:ext cx="2863215" cy="368808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8" name="مربع نص 2">
            <a:extLst>
              <a:ext uri="{FF2B5EF4-FFF2-40B4-BE49-F238E27FC236}">
                <a16:creationId xmlns:a16="http://schemas.microsoft.com/office/drawing/2014/main" id="{0640E04E-20F6-496D-8171-E8BAA89BC7FE}"/>
              </a:ext>
            </a:extLst>
          </p:cNvPr>
          <p:cNvSpPr txBox="1"/>
          <p:nvPr/>
        </p:nvSpPr>
        <p:spPr>
          <a:xfrm>
            <a:off x="4469242" y="1935978"/>
            <a:ext cx="2756535" cy="36957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9" name="مربع نص 8">
            <a:extLst>
              <a:ext uri="{FF2B5EF4-FFF2-40B4-BE49-F238E27FC236}">
                <a16:creationId xmlns:a16="http://schemas.microsoft.com/office/drawing/2014/main" id="{6E77A4ED-4276-4114-890E-A1B4C0C66B49}"/>
              </a:ext>
            </a:extLst>
          </p:cNvPr>
          <p:cNvSpPr txBox="1"/>
          <p:nvPr/>
        </p:nvSpPr>
        <p:spPr>
          <a:xfrm>
            <a:off x="954224" y="1935978"/>
            <a:ext cx="2626995" cy="369570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118538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0" y="-9021"/>
            <a:ext cx="3222885" cy="511507"/>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1131047" y="275041"/>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202257" y="669896"/>
            <a:ext cx="37705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أنشاء حساب المسؤول </a:t>
            </a:r>
          </a:p>
          <a:p>
            <a:pPr marR="0" lvl="0" algn="r" defTabSz="914400" rtl="1" eaLnBrk="0" fontAlgn="base" latinLnBrk="0" hangingPunct="0">
              <a:lnSpc>
                <a:spcPct val="100000"/>
              </a:lnSpc>
              <a:spcBef>
                <a:spcPct val="0"/>
              </a:spcBef>
              <a:spcAft>
                <a:spcPct val="0"/>
              </a:spcAft>
              <a:buClrTx/>
              <a:buSzTx/>
              <a:tabLst>
                <a:tab pos="1749425" algn="l"/>
              </a:tabLst>
            </a:pPr>
            <a:r>
              <a:rPr lang="ar-YE" sz="2000" b="1" dirty="0">
                <a:ea typeface="Calibri" panose="020F0502020204030204" pitchFamily="34" charset="0"/>
                <a:cs typeface="Arial" panose="020B0604020202020204" pitchFamily="34" charset="0"/>
              </a:rPr>
              <a:t>    </a:t>
            </a:r>
            <a:r>
              <a:rPr lang="ar-YE" sz="2000" b="1" dirty="0">
                <a:effectLst/>
                <a:ea typeface="Calibri" panose="020F0502020204030204" pitchFamily="34" charset="0"/>
                <a:cs typeface="Arial" panose="020B0604020202020204" pitchFamily="34" charset="0"/>
              </a:rPr>
              <a:t>(العميد – رئيس قسم ) :</a:t>
            </a:r>
            <a:endParaRPr kumimoji="0" lang="ar-YE" altLang="ar-YE" sz="2400" b="1" i="0" u="none" strike="noStrike" cap="none" normalizeH="0" baseline="0" dirty="0">
              <a:ln>
                <a:noFill/>
              </a:ln>
              <a:solidFill>
                <a:schemeClr val="tx1"/>
              </a:solidFill>
              <a:effectLst/>
              <a:cs typeface="Arial" panose="020B0604020202020204" pitchFamily="34" charset="0"/>
            </a:endParaRPr>
          </a:p>
        </p:txBody>
      </p:sp>
      <p:pic>
        <p:nvPicPr>
          <p:cNvPr id="2" name="صورة 1">
            <a:extLst>
              <a:ext uri="{FF2B5EF4-FFF2-40B4-BE49-F238E27FC236}">
                <a16:creationId xmlns:a16="http://schemas.microsoft.com/office/drawing/2014/main" id="{6AA3EB1C-85A9-40CA-911E-C97A5AD1CE27}"/>
              </a:ext>
            </a:extLst>
          </p:cNvPr>
          <p:cNvPicPr>
            <a:picLocks noChangeAspect="1"/>
          </p:cNvPicPr>
          <p:nvPr/>
        </p:nvPicPr>
        <p:blipFill>
          <a:blip r:embed="rId2"/>
          <a:stretch>
            <a:fillRect/>
          </a:stretch>
        </p:blipFill>
        <p:spPr>
          <a:xfrm>
            <a:off x="3382755" y="380573"/>
            <a:ext cx="3608878" cy="6096851"/>
          </a:xfrm>
          <a:prstGeom prst="rect">
            <a:avLst/>
          </a:prstGeom>
        </p:spPr>
      </p:pic>
    </p:spTree>
    <p:extLst>
      <p:ext uri="{BB962C8B-B14F-4D97-AF65-F5344CB8AC3E}">
        <p14:creationId xmlns:p14="http://schemas.microsoft.com/office/powerpoint/2010/main" val="2849437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232519" y="637310"/>
            <a:ext cx="37689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أنشاء حساب المدرس  </a:t>
            </a:r>
            <a:endParaRPr kumimoji="0" lang="ar-YE" altLang="ar-YE" sz="2800" b="1" i="0" u="none" strike="noStrike" cap="none" normalizeH="0" baseline="0" dirty="0">
              <a:ln>
                <a:noFill/>
              </a:ln>
              <a:solidFill>
                <a:schemeClr val="tx1"/>
              </a:solidFill>
              <a:effectLst/>
              <a:cs typeface="Arial" panose="020B0604020202020204" pitchFamily="34" charset="0"/>
            </a:endParaRPr>
          </a:p>
        </p:txBody>
      </p:sp>
      <p:sp>
        <p:nvSpPr>
          <p:cNvPr id="6" name="مربع نص 10">
            <a:extLst>
              <a:ext uri="{FF2B5EF4-FFF2-40B4-BE49-F238E27FC236}">
                <a16:creationId xmlns:a16="http://schemas.microsoft.com/office/drawing/2014/main" id="{D3A6E45A-B81A-4E04-B18E-095D9BC8A045}"/>
              </a:ext>
            </a:extLst>
          </p:cNvPr>
          <p:cNvSpPr txBox="1"/>
          <p:nvPr/>
        </p:nvSpPr>
        <p:spPr>
          <a:xfrm>
            <a:off x="3054342" y="496484"/>
            <a:ext cx="3810000" cy="608647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37064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310438" y="18419"/>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065021" y="649361"/>
            <a:ext cx="35285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أنشاء حساب الطالب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29">
            <a:extLst>
              <a:ext uri="{FF2B5EF4-FFF2-40B4-BE49-F238E27FC236}">
                <a16:creationId xmlns:a16="http://schemas.microsoft.com/office/drawing/2014/main" id="{60A8AFA3-44D2-4C02-9F76-E94DC345EF30}"/>
              </a:ext>
            </a:extLst>
          </p:cNvPr>
          <p:cNvSpPr txBox="1"/>
          <p:nvPr/>
        </p:nvSpPr>
        <p:spPr>
          <a:xfrm>
            <a:off x="3041333" y="550080"/>
            <a:ext cx="3680460" cy="608647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135294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632700" y="775903"/>
            <a:ext cx="39219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الملف الشخيص للمستخدم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28">
            <a:extLst>
              <a:ext uri="{FF2B5EF4-FFF2-40B4-BE49-F238E27FC236}">
                <a16:creationId xmlns:a16="http://schemas.microsoft.com/office/drawing/2014/main" id="{5C2E5AAF-AE8F-4809-849D-322130B5CC63}"/>
              </a:ext>
            </a:extLst>
          </p:cNvPr>
          <p:cNvSpPr txBox="1"/>
          <p:nvPr/>
        </p:nvSpPr>
        <p:spPr>
          <a:xfrm>
            <a:off x="3295863" y="550080"/>
            <a:ext cx="3680460" cy="60864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17745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661850" y="637310"/>
            <a:ext cx="43396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التعديل على الإيميل للمستخدم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32">
            <a:extLst>
              <a:ext uri="{FF2B5EF4-FFF2-40B4-BE49-F238E27FC236}">
                <a16:creationId xmlns:a16="http://schemas.microsoft.com/office/drawing/2014/main" id="{2A029996-EA93-4620-94A8-24FF1B02CE41}"/>
              </a:ext>
            </a:extLst>
          </p:cNvPr>
          <p:cNvSpPr txBox="1"/>
          <p:nvPr/>
        </p:nvSpPr>
        <p:spPr>
          <a:xfrm>
            <a:off x="3165643" y="550080"/>
            <a:ext cx="3680460" cy="60864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57836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osceles Triangle 5"/>
          <p:cNvSpPr/>
          <p:nvPr/>
        </p:nvSpPr>
        <p:spPr>
          <a:xfrm rot="1800000">
            <a:off x="965186" y="548525"/>
            <a:ext cx="4615735" cy="5097531"/>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4" name="Isosceles Triangle 5"/>
          <p:cNvSpPr/>
          <p:nvPr/>
        </p:nvSpPr>
        <p:spPr>
          <a:xfrm rot="19800000">
            <a:off x="965186" y="548525"/>
            <a:ext cx="4615735" cy="5097531"/>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8" name="Rectangle 7"/>
          <p:cNvSpPr/>
          <p:nvPr/>
        </p:nvSpPr>
        <p:spPr>
          <a:xfrm>
            <a:off x="2177169" y="736179"/>
            <a:ext cx="8152527" cy="992259"/>
          </a:xfrm>
          <a:prstGeom prst="rect">
            <a:avLst/>
          </a:prstGeom>
        </p:spPr>
        <p:txBody>
          <a:bodyPr wrap="square">
            <a:spAutoFit/>
          </a:bodyPr>
          <a:lstStyle/>
          <a:p>
            <a:pPr marL="0" marR="0" algn="ctr">
              <a:lnSpc>
                <a:spcPct val="250000"/>
              </a:lnSpc>
              <a:spcBef>
                <a:spcPts val="0"/>
              </a:spcBef>
              <a:spcAft>
                <a:spcPts val="1000"/>
              </a:spcAft>
            </a:pPr>
            <a:r>
              <a:rPr lang="ar-YE" sz="2800" b="1" i="1" dirty="0">
                <a:effectLst/>
                <a:latin typeface="Calibri" panose="020F0502020204030204" pitchFamily="34" charset="0"/>
                <a:ea typeface="Calibri" panose="020F0502020204030204" pitchFamily="34" charset="0"/>
                <a:cs typeface="Arial" panose="020B0604020202020204" pitchFamily="34" charset="0"/>
              </a:rPr>
              <a:t>ملخص المشروع</a:t>
            </a:r>
            <a:endParaRPr lang="en-US" sz="2800"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p:cNvSpPr/>
          <p:nvPr/>
        </p:nvSpPr>
        <p:spPr>
          <a:xfrm>
            <a:off x="1919716" y="2136338"/>
            <a:ext cx="8152527" cy="4133311"/>
          </a:xfrm>
          <a:prstGeom prst="rect">
            <a:avLst/>
          </a:prstGeom>
        </p:spPr>
        <p:txBody>
          <a:bodyPr wrap="square">
            <a:spAutoFit/>
          </a:bodyPr>
          <a:lstStyle/>
          <a:p>
            <a:pPr marL="0" marR="0" algn="r" rtl="1">
              <a:lnSpc>
                <a:spcPct val="250000"/>
              </a:lnSpc>
              <a:spcBef>
                <a:spcPts val="0"/>
              </a:spcBef>
              <a:spcAft>
                <a:spcPts val="1000"/>
              </a:spcAft>
            </a:pPr>
            <a:r>
              <a:rPr lang="ar-YE" sz="1800" dirty="0">
                <a:effectLst/>
                <a:latin typeface="Calibri" panose="020F0502020204030204" pitchFamily="34" charset="0"/>
                <a:ea typeface="Calibri" panose="020F0502020204030204" pitchFamily="34" charset="0"/>
                <a:cs typeface="Arial" panose="020B0604020202020204" pitchFamily="34" charset="0"/>
              </a:rPr>
              <a:t>تتلخص فكرة المشروع في بناء تطبيق يهدف إلى تسهيل عملية التواصل وتبادل المنشورات بين طلاب جامعة الاندلس بحيث يمكن لطلاب جامعة الاندلس من الارسال والاطلاع على المنشورات تحت القسم الذي ينتمي اليه وكذلك الاطلاع على </a:t>
            </a:r>
            <a:r>
              <a:rPr lang="ar-SA" sz="1800" dirty="0">
                <a:effectLst/>
                <a:latin typeface="Calibri" panose="020F0502020204030204" pitchFamily="34" charset="0"/>
                <a:ea typeface="Calibri" panose="020F0502020204030204" pitchFamily="34" charset="0"/>
                <a:cs typeface="Arial" panose="020B0604020202020204" pitchFamily="34" charset="0"/>
              </a:rPr>
              <a:t>المنشورات تحت الكلية الذي ينتمي إليها الطالب وكذلك المنشورات المرسلة  على مستوى الجامعة </a:t>
            </a:r>
            <a:r>
              <a:rPr lang="ar-YE" sz="1800" dirty="0">
                <a:effectLst/>
                <a:latin typeface="Calibri" panose="020F0502020204030204" pitchFamily="34" charset="0"/>
                <a:ea typeface="Calibri" panose="020F0502020204030204" pitchFamily="34" charset="0"/>
                <a:cs typeface="Arial" panose="020B0604020202020204" pitchFamily="34" charset="0"/>
              </a:rPr>
              <a:t>، وكذلك يمكن مدرسي المقررات الدراسية من أرسال المنشورات على مستوى الكلية وذلك لرفد الطلاب بالمعلومات التخصصية والعلمية ، وايضا يمكن رؤساء الأقسام وعمادة الكليات من أرسال المنشورات على مستوى الكلية أو الأقسام أو الجامعة وأيضا يمكنهم من إدارة و حذف المنشورات الغيرمناسبه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8969116" y="6310858"/>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latin typeface="Calibri" panose="020F0502020204030204" pitchFamily="34" charset="0"/>
                <a:ea typeface="Calibri" panose="020F0502020204030204" pitchFamily="34" charset="0"/>
                <a:cs typeface="Traditional Arabic" panose="02020603050405020304" pitchFamily="18" charset="-78"/>
              </a:rPr>
              <a:t>تطبيق (</a:t>
            </a:r>
            <a:r>
              <a:rPr lang="en-US" b="1" dirty="0">
                <a:solidFill>
                  <a:srgbClr val="000000"/>
                </a:solidFill>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latin typeface="Calibri" panose="020F0502020204030204" pitchFamily="34" charset="0"/>
                <a:ea typeface="Calibri" panose="020F0502020204030204" pitchFamily="34" charset="0"/>
                <a:cs typeface="Traditional Arabic" panose="02020603050405020304" pitchFamily="18" charset="-78"/>
              </a:rPr>
              <a:t> )</a:t>
            </a:r>
            <a:endParaRPr lang="en-ID" dirty="0">
              <a:latin typeface="DIN Next LT Arabic Light" panose="020B0303020203050203" pitchFamily="34" charset="-78"/>
              <a:cs typeface="DIN Next LT Arabic Light" panose="020B0303020203050203" pitchFamily="34" charset="-78"/>
            </a:endParaRPr>
          </a:p>
        </p:txBody>
      </p:sp>
      <p:sp>
        <p:nvSpPr>
          <p:cNvPr id="9" name="TextBox 1">
            <a:extLst>
              <a:ext uri="{FF2B5EF4-FFF2-40B4-BE49-F238E27FC236}">
                <a16:creationId xmlns:a16="http://schemas.microsoft.com/office/drawing/2014/main" id="{CD21F58E-0E53-4C29-A644-3BAC804B2371}"/>
              </a:ext>
            </a:extLst>
          </p:cNvPr>
          <p:cNvSpPr txBox="1"/>
          <p:nvPr/>
        </p:nvSpPr>
        <p:spPr>
          <a:xfrm>
            <a:off x="3273053" y="80541"/>
            <a:ext cx="4209369" cy="769441"/>
          </a:xfrm>
          <a:prstGeom prst="rect">
            <a:avLst/>
          </a:prstGeom>
          <a:noFill/>
        </p:spPr>
        <p:txBody>
          <a:bodyPr wrap="square" rtlCol="0" anchor="ctr">
            <a:spAutoFit/>
          </a:bodyPr>
          <a:lstStyle/>
          <a:p>
            <a:pPr algn="r" rtl="1"/>
            <a:r>
              <a:rPr lang="ar-YE" sz="4400" b="1" dirty="0">
                <a:latin typeface="Calibri" panose="020F0502020204030204" pitchFamily="34" charset="0"/>
                <a:ea typeface="Calibri" panose="020F0502020204030204" pitchFamily="34" charset="0"/>
                <a:cs typeface="Arial" panose="020B0604020202020204" pitchFamily="34" charset="0"/>
              </a:rPr>
              <a:t>الفصل الأول</a:t>
            </a:r>
            <a:endParaRPr lang="en-ID" sz="13800" b="1"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2599816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761236" y="637310"/>
            <a:ext cx="42402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تغيير كلمة المرور للمستخدم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36">
            <a:extLst>
              <a:ext uri="{FF2B5EF4-FFF2-40B4-BE49-F238E27FC236}">
                <a16:creationId xmlns:a16="http://schemas.microsoft.com/office/drawing/2014/main" id="{061FCB07-3DA8-4DE4-8B47-B7FDECD44941}"/>
              </a:ext>
            </a:extLst>
          </p:cNvPr>
          <p:cNvSpPr txBox="1"/>
          <p:nvPr/>
        </p:nvSpPr>
        <p:spPr>
          <a:xfrm>
            <a:off x="3379470" y="704793"/>
            <a:ext cx="3680460" cy="60864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77541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450254" y="637310"/>
            <a:ext cx="45512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لوحة الملف الشخصي للمستخدم </a:t>
            </a:r>
            <a:endParaRPr kumimoji="0" lang="ar-YE" altLang="ar-YE" sz="3600" b="1" i="0" u="none" strike="noStrike" cap="none" normalizeH="0" baseline="0" dirty="0">
              <a:ln>
                <a:noFill/>
              </a:ln>
              <a:solidFill>
                <a:schemeClr val="tx1"/>
              </a:solidFill>
              <a:effectLst/>
              <a:cs typeface="Arial" panose="020B0604020202020204" pitchFamily="34" charset="0"/>
            </a:endParaRPr>
          </a:p>
        </p:txBody>
      </p:sp>
      <p:sp>
        <p:nvSpPr>
          <p:cNvPr id="6" name="مربع نص 36">
            <a:extLst>
              <a:ext uri="{FF2B5EF4-FFF2-40B4-BE49-F238E27FC236}">
                <a16:creationId xmlns:a16="http://schemas.microsoft.com/office/drawing/2014/main" id="{061FCB07-3DA8-4DE4-8B47-B7FDECD44941}"/>
              </a:ext>
            </a:extLst>
          </p:cNvPr>
          <p:cNvSpPr txBox="1"/>
          <p:nvPr/>
        </p:nvSpPr>
        <p:spPr>
          <a:xfrm>
            <a:off x="3379470" y="704793"/>
            <a:ext cx="3680460" cy="6086475"/>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8" name="مربع نص 38">
            <a:extLst>
              <a:ext uri="{FF2B5EF4-FFF2-40B4-BE49-F238E27FC236}">
                <a16:creationId xmlns:a16="http://schemas.microsoft.com/office/drawing/2014/main" id="{26824C1B-E612-4D96-A3E3-330998516F8E}"/>
              </a:ext>
            </a:extLst>
          </p:cNvPr>
          <p:cNvSpPr txBox="1"/>
          <p:nvPr/>
        </p:nvSpPr>
        <p:spPr>
          <a:xfrm>
            <a:off x="3379470" y="496484"/>
            <a:ext cx="3680460" cy="60864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384721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222628" y="652699"/>
            <a:ext cx="47788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b="1" dirty="0">
                <a:effectLst/>
                <a:ea typeface="Calibri" panose="020F0502020204030204" pitchFamily="34" charset="0"/>
                <a:cs typeface="Arial" panose="020B0604020202020204" pitchFamily="34" charset="0"/>
              </a:rPr>
              <a:t>تصميم واجهات لوحة اضافة منشور وتحديد نوع المنشور</a:t>
            </a:r>
            <a:endParaRPr lang="ar-YE" sz="2000" b="1" dirty="0">
              <a:ea typeface="Calibri" panose="020F0502020204030204" pitchFamily="34" charset="0"/>
              <a:cs typeface="Arial" panose="020B0604020202020204" pitchFamily="34" charset="0"/>
            </a:endParaRPr>
          </a:p>
        </p:txBody>
      </p:sp>
      <p:sp>
        <p:nvSpPr>
          <p:cNvPr id="6" name="مربع نص 36">
            <a:extLst>
              <a:ext uri="{FF2B5EF4-FFF2-40B4-BE49-F238E27FC236}">
                <a16:creationId xmlns:a16="http://schemas.microsoft.com/office/drawing/2014/main" id="{061FCB07-3DA8-4DE4-8B47-B7FDECD44941}"/>
              </a:ext>
            </a:extLst>
          </p:cNvPr>
          <p:cNvSpPr txBox="1"/>
          <p:nvPr/>
        </p:nvSpPr>
        <p:spPr>
          <a:xfrm>
            <a:off x="3379470" y="704793"/>
            <a:ext cx="3680460" cy="6086475"/>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9" name="مربع نص 40">
            <a:extLst>
              <a:ext uri="{FF2B5EF4-FFF2-40B4-BE49-F238E27FC236}">
                <a16:creationId xmlns:a16="http://schemas.microsoft.com/office/drawing/2014/main" id="{31BEC7F8-7075-400E-9BA3-08AE2E7EC4D0}"/>
              </a:ext>
            </a:extLst>
          </p:cNvPr>
          <p:cNvSpPr txBox="1"/>
          <p:nvPr/>
        </p:nvSpPr>
        <p:spPr>
          <a:xfrm>
            <a:off x="3460819" y="385762"/>
            <a:ext cx="3680460" cy="608647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753295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267700" y="483422"/>
            <a:ext cx="3733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منشور من قبل عميد على مستوى الجامعة  من نوع صورة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42">
            <a:extLst>
              <a:ext uri="{FF2B5EF4-FFF2-40B4-BE49-F238E27FC236}">
                <a16:creationId xmlns:a16="http://schemas.microsoft.com/office/drawing/2014/main" id="{2C1BDDAE-FD6E-4299-ACC4-DA07F555AC1E}"/>
              </a:ext>
            </a:extLst>
          </p:cNvPr>
          <p:cNvSpPr txBox="1"/>
          <p:nvPr/>
        </p:nvSpPr>
        <p:spPr>
          <a:xfrm>
            <a:off x="3315970" y="314144"/>
            <a:ext cx="3680460" cy="60864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909955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496300" y="483422"/>
            <a:ext cx="3505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منشور من قبل عميد على مستوى الجامعة  من نوع نص</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44">
            <a:extLst>
              <a:ext uri="{FF2B5EF4-FFF2-40B4-BE49-F238E27FC236}">
                <a16:creationId xmlns:a16="http://schemas.microsoft.com/office/drawing/2014/main" id="{6DF55097-1C32-4D79-A42D-9FEFB69CF43B}"/>
              </a:ext>
            </a:extLst>
          </p:cNvPr>
          <p:cNvSpPr txBox="1"/>
          <p:nvPr/>
        </p:nvSpPr>
        <p:spPr>
          <a:xfrm>
            <a:off x="3082851" y="385762"/>
            <a:ext cx="3680460" cy="60864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11535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469763" y="637310"/>
            <a:ext cx="35317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التعليق على منشور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46">
            <a:extLst>
              <a:ext uri="{FF2B5EF4-FFF2-40B4-BE49-F238E27FC236}">
                <a16:creationId xmlns:a16="http://schemas.microsoft.com/office/drawing/2014/main" id="{D0931663-4A5B-487D-BAAF-BD602CD335BD}"/>
              </a:ext>
            </a:extLst>
          </p:cNvPr>
          <p:cNvSpPr txBox="1"/>
          <p:nvPr/>
        </p:nvSpPr>
        <p:spPr>
          <a:xfrm>
            <a:off x="3082851" y="660803"/>
            <a:ext cx="3680460" cy="60864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413871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469490" y="637310"/>
            <a:ext cx="45320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منشور طالب على مستوى القسم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48">
            <a:extLst>
              <a:ext uri="{FF2B5EF4-FFF2-40B4-BE49-F238E27FC236}">
                <a16:creationId xmlns:a16="http://schemas.microsoft.com/office/drawing/2014/main" id="{EC5C5AD1-F75F-4522-A6CA-CF15E4F40B23}"/>
              </a:ext>
            </a:extLst>
          </p:cNvPr>
          <p:cNvSpPr txBox="1"/>
          <p:nvPr/>
        </p:nvSpPr>
        <p:spPr>
          <a:xfrm>
            <a:off x="3193180" y="435294"/>
            <a:ext cx="3680460" cy="60864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71285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206598" y="637310"/>
            <a:ext cx="47949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منشور من نوع صورة مع التفاصيل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8" name="مربع نص 50">
            <a:extLst>
              <a:ext uri="{FF2B5EF4-FFF2-40B4-BE49-F238E27FC236}">
                <a16:creationId xmlns:a16="http://schemas.microsoft.com/office/drawing/2014/main" id="{639BDA31-AB20-4AD1-9898-4A4DD0C5D174}"/>
              </a:ext>
            </a:extLst>
          </p:cNvPr>
          <p:cNvSpPr txBox="1"/>
          <p:nvPr/>
        </p:nvSpPr>
        <p:spPr>
          <a:xfrm>
            <a:off x="3082851" y="314144"/>
            <a:ext cx="3680460" cy="60864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408877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297968" y="637310"/>
            <a:ext cx="47035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منشور من نوع فيديو مع التفاصيل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52">
            <a:extLst>
              <a:ext uri="{FF2B5EF4-FFF2-40B4-BE49-F238E27FC236}">
                <a16:creationId xmlns:a16="http://schemas.microsoft.com/office/drawing/2014/main" id="{436F9557-D3D8-4EFE-8BCF-2878F20C88F8}"/>
              </a:ext>
            </a:extLst>
          </p:cNvPr>
          <p:cNvSpPr txBox="1"/>
          <p:nvPr/>
        </p:nvSpPr>
        <p:spPr>
          <a:xfrm>
            <a:off x="3193180" y="385762"/>
            <a:ext cx="3680460" cy="60864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38120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تصميم 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056188" y="637310"/>
            <a:ext cx="3945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تصميم واجهات تسجيل الخروج للمستخدم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54">
            <a:extLst>
              <a:ext uri="{FF2B5EF4-FFF2-40B4-BE49-F238E27FC236}">
                <a16:creationId xmlns:a16="http://schemas.microsoft.com/office/drawing/2014/main" id="{CBF85425-FD5E-4BC1-9BBD-61677A83D2C1}"/>
              </a:ext>
            </a:extLst>
          </p:cNvPr>
          <p:cNvSpPr txBox="1"/>
          <p:nvPr/>
        </p:nvSpPr>
        <p:spPr>
          <a:xfrm>
            <a:off x="3230319" y="385762"/>
            <a:ext cx="3680460" cy="60864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346845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7670" y="947161"/>
            <a:ext cx="2262352" cy="523220"/>
          </a:xfrm>
          <a:prstGeom prst="rect">
            <a:avLst/>
          </a:prstGeom>
          <a:noFill/>
        </p:spPr>
        <p:txBody>
          <a:bodyPr wrap="square" rtlCol="0" anchor="ctr">
            <a:spAutoFit/>
          </a:bodyPr>
          <a:lstStyle/>
          <a:p>
            <a:pPr algn="r" rtl="1"/>
            <a:r>
              <a:rPr lang="ar-YE" sz="2800" b="1" i="1" dirty="0">
                <a:latin typeface="Calibri" panose="020F0502020204030204" pitchFamily="34" charset="0"/>
                <a:ea typeface="Calibri" panose="020F0502020204030204" pitchFamily="34" charset="0"/>
                <a:cs typeface="Arial" panose="020B0604020202020204" pitchFamily="34" charset="0"/>
              </a:rPr>
              <a:t>مشكلة المشروع  </a:t>
            </a:r>
          </a:p>
        </p:txBody>
      </p:sp>
      <p:sp>
        <p:nvSpPr>
          <p:cNvPr id="3" name="Isosceles Triangle 5"/>
          <p:cNvSpPr/>
          <p:nvPr/>
        </p:nvSpPr>
        <p:spPr>
          <a:xfrm rot="1800000">
            <a:off x="965186" y="548525"/>
            <a:ext cx="4615735" cy="5097531"/>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4" name="Isosceles Triangle 5"/>
          <p:cNvSpPr/>
          <p:nvPr/>
        </p:nvSpPr>
        <p:spPr>
          <a:xfrm rot="19800000">
            <a:off x="965186" y="548525"/>
            <a:ext cx="4615735" cy="5097531"/>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6" y="6310858"/>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latin typeface="Calibri" panose="020F0502020204030204" pitchFamily="34" charset="0"/>
                <a:ea typeface="Calibri" panose="020F0502020204030204" pitchFamily="34" charset="0"/>
                <a:cs typeface="Traditional Arabic" panose="02020603050405020304" pitchFamily="18" charset="-78"/>
              </a:rPr>
              <a:t>تطبيق (</a:t>
            </a:r>
            <a:r>
              <a:rPr lang="en-US" b="1" dirty="0">
                <a:solidFill>
                  <a:srgbClr val="000000"/>
                </a:solidFill>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latin typeface="Calibri" panose="020F0502020204030204" pitchFamily="34" charset="0"/>
                <a:ea typeface="Calibri" panose="020F0502020204030204" pitchFamily="34" charset="0"/>
                <a:cs typeface="Traditional Arabic" panose="02020603050405020304" pitchFamily="18" charset="-78"/>
              </a:rPr>
              <a:t> )</a:t>
            </a:r>
            <a:endParaRPr lang="en-ID" dirty="0">
              <a:latin typeface="DIN Next LT Arabic Light" panose="020B0303020203050203" pitchFamily="34" charset="-78"/>
              <a:cs typeface="DIN Next LT Arabic Light" panose="020B0303020203050203" pitchFamily="34" charset="-78"/>
            </a:endParaRPr>
          </a:p>
        </p:txBody>
      </p:sp>
      <p:sp>
        <p:nvSpPr>
          <p:cNvPr id="7" name="مربع نص 6">
            <a:extLst>
              <a:ext uri="{FF2B5EF4-FFF2-40B4-BE49-F238E27FC236}">
                <a16:creationId xmlns:a16="http://schemas.microsoft.com/office/drawing/2014/main" id="{2FD49A81-D648-4F42-8AD4-7605393D283F}"/>
              </a:ext>
            </a:extLst>
          </p:cNvPr>
          <p:cNvSpPr txBox="1"/>
          <p:nvPr/>
        </p:nvSpPr>
        <p:spPr>
          <a:xfrm>
            <a:off x="6096000" y="1549522"/>
            <a:ext cx="4416433" cy="4893647"/>
          </a:xfrm>
          <a:prstGeom prst="rect">
            <a:avLst/>
          </a:prstGeom>
          <a:noFill/>
        </p:spPr>
        <p:txBody>
          <a:bodyPr wrap="square" rtlCol="1">
            <a:spAutoFit/>
          </a:bodyPr>
          <a:lstStyle/>
          <a:p>
            <a:pPr marL="180335" indent="457189" algn="r" rtl="1">
              <a:lnSpc>
                <a:spcPct val="150000"/>
              </a:lnSpc>
              <a:spcAft>
                <a:spcPts val="1000"/>
              </a:spcAft>
            </a:pPr>
            <a:r>
              <a:rPr lang="ar-SA" sz="2000" b="1" dirty="0">
                <a:latin typeface="Calibri" panose="020F0502020204030204" pitchFamily="34" charset="0"/>
                <a:ea typeface="Calibri" panose="020F0502020204030204" pitchFamily="34" charset="0"/>
                <a:cs typeface="Arial" panose="020B0604020202020204" pitchFamily="34" charset="0"/>
              </a:rPr>
              <a:t>المشاكل الفرعية للمشروع :</a:t>
            </a:r>
            <a:endParaRPr lang="ar-SA" sz="2000" b="1" dirty="0">
              <a:latin typeface="F6"/>
              <a:ea typeface="Calibri" panose="020F0502020204030204" pitchFamily="34" charset="0"/>
              <a:cs typeface="Arial" panose="020B0604020202020204" pitchFamily="34" charset="0"/>
            </a:endParaRPr>
          </a:p>
          <a:p>
            <a:pPr marL="180335" indent="457189" algn="r" rtl="1">
              <a:lnSpc>
                <a:spcPct val="150000"/>
              </a:lnSpc>
              <a:spcAft>
                <a:spcPts val="1000"/>
              </a:spcAft>
            </a:pPr>
            <a:r>
              <a:rPr lang="ar-YE" b="1" dirty="0">
                <a:latin typeface="F6"/>
                <a:ea typeface="Calibri" panose="020F0502020204030204" pitchFamily="34" charset="0"/>
                <a:cs typeface="F6"/>
              </a:rPr>
              <a:t>یمكننا تلخیص مشكلة هذا البحث في عدم وجود موقع تواصل إجتماعي یحقق الآتي  </a:t>
            </a:r>
            <a:r>
              <a:rPr lang="en-US" b="1" dirty="0">
                <a:latin typeface="Simplified Arabic" panose="02020603050405020304" pitchFamily="18" charset="-78"/>
                <a:ea typeface="Calibri" panose="020F0502020204030204" pitchFamily="34" charset="0"/>
                <a:cs typeface="Arial" panose="020B0604020202020204" pitchFamily="34" charset="0"/>
              </a:rPr>
              <a:t>:</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150000"/>
              </a:lnSpc>
              <a:spcAft>
                <a:spcPts val="800"/>
              </a:spcAft>
              <a:buFont typeface="+mj-lt"/>
              <a:buAutoNum type="arabicPeriod"/>
            </a:pPr>
            <a:r>
              <a:rPr lang="ar-SA" sz="2000" dirty="0">
                <a:latin typeface="Calibri" panose="020F0502020204030204" pitchFamily="34" charset="0"/>
                <a:ea typeface="Calibri" panose="020F0502020204030204" pitchFamily="34" charset="0"/>
                <a:cs typeface="Arial" panose="020B0604020202020204" pitchFamily="34" charset="0"/>
              </a:rPr>
              <a:t>خاص بطلاب الجامعة.</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150000"/>
              </a:lnSpc>
              <a:spcAft>
                <a:spcPts val="800"/>
              </a:spcAft>
              <a:buFont typeface="+mj-lt"/>
              <a:buAutoNum type="arabicPeriod"/>
            </a:pPr>
            <a:r>
              <a:rPr lang="ar-SA" sz="2000" dirty="0">
                <a:latin typeface="Calibri" panose="020F0502020204030204" pitchFamily="34" charset="0"/>
                <a:ea typeface="Calibri" panose="020F0502020204030204" pitchFamily="34" charset="0"/>
                <a:cs typeface="Arial" panose="020B0604020202020204" pitchFamily="34" charset="0"/>
              </a:rPr>
              <a:t>آمن و یوفر خصوصیة للمستخدم.</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150000"/>
              </a:lnSpc>
              <a:spcAft>
                <a:spcPts val="800"/>
              </a:spcAft>
              <a:buFont typeface="+mj-lt"/>
              <a:buAutoNum type="arabicPeriod"/>
            </a:pPr>
            <a:r>
              <a:rPr lang="ar-SA" sz="2000" dirty="0">
                <a:latin typeface="Calibri" panose="020F0502020204030204" pitchFamily="34" charset="0"/>
                <a:ea typeface="Calibri" panose="020F0502020204030204" pitchFamily="34" charset="0"/>
                <a:cs typeface="Arial" panose="020B0604020202020204" pitchFamily="34" charset="0"/>
              </a:rPr>
              <a:t>جمیع أفراده حقیقیون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150000"/>
              </a:lnSpc>
              <a:spcAft>
                <a:spcPts val="800"/>
              </a:spcAft>
              <a:buFont typeface="+mj-lt"/>
              <a:buAutoNum type="arabicPeriod"/>
            </a:pPr>
            <a:r>
              <a:rPr lang="ar-SA" sz="2000" dirty="0">
                <a:latin typeface="Calibri" panose="020F0502020204030204" pitchFamily="34" charset="0"/>
                <a:ea typeface="Calibri" panose="020F0502020204030204" pitchFamily="34" charset="0"/>
                <a:cs typeface="Arial" panose="020B0604020202020204" pitchFamily="34" charset="0"/>
              </a:rPr>
              <a:t>تدیره الجامعة و تتحكم فیه و تشرف علیه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200000"/>
              </a:lnSpc>
              <a:spcAft>
                <a:spcPts val="800"/>
              </a:spcAft>
              <a:buFont typeface="+mj-lt"/>
              <a:buAutoNum type="arabicPeriod"/>
            </a:pPr>
            <a:r>
              <a:rPr lang="ar-SA" sz="2000" dirty="0">
                <a:latin typeface="Calibri" panose="020F0502020204030204" pitchFamily="34" charset="0"/>
                <a:ea typeface="Calibri" panose="020F0502020204030204" pitchFamily="34" charset="0"/>
                <a:cs typeface="Arial" panose="020B0604020202020204" pitchFamily="34" charset="0"/>
              </a:rPr>
              <a:t>سهل الاستخدام.</a:t>
            </a:r>
            <a:endParaRPr lang="en-US" sz="1600" dirty="0">
              <a:latin typeface="Calibri" panose="020F0502020204030204" pitchFamily="34" charset="0"/>
              <a:ea typeface="Calibri" panose="020F0502020204030204" pitchFamily="34" charset="0"/>
              <a:cs typeface="Arial" panose="020B0604020202020204" pitchFamily="34" charset="0"/>
            </a:endParaRPr>
          </a:p>
          <a:p>
            <a:pPr algn="r" rtl="1"/>
            <a:endParaRPr lang="ar-YE" dirty="0"/>
          </a:p>
        </p:txBody>
      </p:sp>
      <p:sp>
        <p:nvSpPr>
          <p:cNvPr id="9" name="TextBox 1">
            <a:extLst>
              <a:ext uri="{FF2B5EF4-FFF2-40B4-BE49-F238E27FC236}">
                <a16:creationId xmlns:a16="http://schemas.microsoft.com/office/drawing/2014/main" id="{CD21F58E-0E53-4C29-A644-3BAC804B2371}"/>
              </a:ext>
            </a:extLst>
          </p:cNvPr>
          <p:cNvSpPr txBox="1"/>
          <p:nvPr/>
        </p:nvSpPr>
        <p:spPr>
          <a:xfrm>
            <a:off x="3407902" y="177720"/>
            <a:ext cx="4209369" cy="769441"/>
          </a:xfrm>
          <a:prstGeom prst="rect">
            <a:avLst/>
          </a:prstGeom>
          <a:noFill/>
        </p:spPr>
        <p:txBody>
          <a:bodyPr wrap="square" rtlCol="0" anchor="ctr">
            <a:spAutoFit/>
          </a:bodyPr>
          <a:lstStyle/>
          <a:p>
            <a:pPr algn="r" rtl="1"/>
            <a:r>
              <a:rPr lang="ar-YE" sz="4400" b="1" dirty="0">
                <a:latin typeface="Calibri" panose="020F0502020204030204" pitchFamily="34" charset="0"/>
                <a:ea typeface="Calibri" panose="020F0502020204030204" pitchFamily="34" charset="0"/>
                <a:cs typeface="Arial" panose="020B0604020202020204" pitchFamily="34" charset="0"/>
              </a:rPr>
              <a:t>الفصل الأول</a:t>
            </a:r>
            <a:endParaRPr lang="en-ID" sz="13800" b="1"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1998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عنصر نائب للصورة 11" descr="صورة تحتوي على داخلي, سرير, كوب, جالس&#10;&#10;تم إنشاء الوصف تلقائياً">
            <a:extLst>
              <a:ext uri="{FF2B5EF4-FFF2-40B4-BE49-F238E27FC236}">
                <a16:creationId xmlns:a16="http://schemas.microsoft.com/office/drawing/2014/main" id="{3BEFC667-93BA-4534-8035-8E0F45D358E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13" name="Rectangle 9">
            <a:extLst>
              <a:ext uri="{FF2B5EF4-FFF2-40B4-BE49-F238E27FC236}">
                <a16:creationId xmlns:a16="http://schemas.microsoft.com/office/drawing/2014/main" id="{C730CA87-51BE-4244-9E54-8AE4009516DF}"/>
              </a:ext>
            </a:extLst>
          </p:cNvPr>
          <p:cNvSpPr/>
          <p:nvPr/>
        </p:nvSpPr>
        <p:spPr>
          <a:xfrm>
            <a:off x="0" y="4665"/>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3" name="Isosceles Triangle 5"/>
          <p:cNvSpPr/>
          <p:nvPr/>
        </p:nvSpPr>
        <p:spPr>
          <a:xfrm rot="1800000">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4" name="Isosceles Triangle 5"/>
          <p:cNvSpPr/>
          <p:nvPr/>
        </p:nvSpPr>
        <p:spPr>
          <a:xfrm rot="19800000">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8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5" name="Isosceles Triangle 5"/>
          <p:cNvSpPr/>
          <p:nvPr/>
        </p:nvSpPr>
        <p:spPr>
          <a:xfrm>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7" name="TextBox 6"/>
          <p:cNvSpPr txBox="1"/>
          <p:nvPr/>
        </p:nvSpPr>
        <p:spPr>
          <a:xfrm>
            <a:off x="3632616" y="2274839"/>
            <a:ext cx="4926768" cy="2308324"/>
          </a:xfrm>
          <a:prstGeom prst="rect">
            <a:avLst/>
          </a:prstGeom>
          <a:noFill/>
        </p:spPr>
        <p:txBody>
          <a:bodyPr wrap="square" rtlCol="0" anchor="ctr">
            <a:spAutoFit/>
          </a:bodyPr>
          <a:lstStyle/>
          <a:p>
            <a:pPr algn="ctr" rtl="1"/>
            <a:r>
              <a:rPr lang="ar-YE" sz="7200" b="1" dirty="0">
                <a:solidFill>
                  <a:schemeClr val="bg1"/>
                </a:solidFill>
                <a:latin typeface="DIN Next LT Arabic Light" panose="020B0303020203050203" pitchFamily="34" charset="-78"/>
                <a:cs typeface="DIN Next LT Arabic Light" panose="020B0303020203050203" pitchFamily="34" charset="-78"/>
              </a:rPr>
              <a:t>الفصل</a:t>
            </a:r>
            <a:endParaRPr lang="ar-EG" sz="7200" b="1" dirty="0">
              <a:solidFill>
                <a:schemeClr val="bg1"/>
              </a:solidFill>
              <a:latin typeface="DIN Next LT Arabic Light" panose="020B0303020203050203" pitchFamily="34" charset="-78"/>
              <a:cs typeface="DIN Next LT Arabic Light" panose="020B0303020203050203" pitchFamily="34" charset="-78"/>
            </a:endParaRPr>
          </a:p>
          <a:p>
            <a:pPr algn="ctr" rtl="1"/>
            <a:r>
              <a:rPr lang="ar-YE" sz="7200" b="1" dirty="0">
                <a:solidFill>
                  <a:schemeClr val="bg1"/>
                </a:solidFill>
                <a:latin typeface="DIN Next LT Arabic Light" panose="020B0303020203050203" pitchFamily="34" charset="-78"/>
                <a:cs typeface="DIN Next LT Arabic Light" panose="020B0303020203050203" pitchFamily="34" charset="-78"/>
              </a:rPr>
              <a:t>الخامس</a:t>
            </a:r>
            <a:endParaRPr lang="en-ID" sz="7200" b="1" dirty="0">
              <a:solidFill>
                <a:schemeClr val="bg1"/>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4255864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3485680" y="1543955"/>
            <a:ext cx="4691062" cy="3516091"/>
          </a:xfrm>
          <a:prstGeom prst="rect">
            <a:avLst/>
          </a:prstGeom>
          <a:noFill/>
        </p:spPr>
        <p:txBody>
          <a:bodyPr wrap="square" rtlCol="0" anchor="ctr">
            <a:spAutoFit/>
          </a:bodyPr>
          <a:lstStyle/>
          <a:p>
            <a:pPr algn="ctr" rtl="1">
              <a:lnSpc>
                <a:spcPct val="107000"/>
              </a:lnSpc>
              <a:spcAft>
                <a:spcPts val="800"/>
              </a:spcAft>
            </a:pPr>
            <a:r>
              <a:rPr lang="ar-SA" sz="20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الفصل الخامس</a:t>
            </a:r>
            <a:endParaRPr lang="en-US" sz="20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r" rtl="0">
              <a:lnSpc>
                <a:spcPct val="115000"/>
              </a:lnSpc>
              <a:spcAft>
                <a:spcPts val="1000"/>
              </a:spcAft>
            </a:pPr>
            <a:r>
              <a:rPr lang="ar-YE" sz="2000" b="1" dirty="0">
                <a:effectLst/>
                <a:latin typeface="Arial" panose="020B0604020202020204" pitchFamily="34" charset="0"/>
                <a:ea typeface="Calibri" panose="020F0502020204030204" pitchFamily="34" charset="0"/>
                <a:cs typeface="Arial" panose="020B0604020202020204" pitchFamily="34" charset="0"/>
              </a:rPr>
              <a:t>الــــتنفــــــــــــــــــــــــيذ</a:t>
            </a:r>
            <a:endParaRPr lang="en-US" sz="1800" b="1"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250000"/>
              </a:lnSpc>
              <a:spcAft>
                <a:spcPts val="800"/>
              </a:spcAft>
            </a:pPr>
            <a:r>
              <a:rPr lang="ar-SA" sz="1800" dirty="0">
                <a:effectLst/>
                <a:latin typeface="Arial" panose="020B0604020202020204" pitchFamily="34" charset="0"/>
                <a:ea typeface="Calibri" panose="020F0502020204030204" pitchFamily="34" charset="0"/>
                <a:cs typeface="Arial" panose="020B0604020202020204" pitchFamily="34" charset="0"/>
              </a:rPr>
              <a:t>سوف نقوم في هذا الفصل التحدث عن كل ما يتعلق بالمشروع من حيث كلا من :-</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r" rtl="1">
              <a:lnSpc>
                <a:spcPct val="200000"/>
              </a:lnSpc>
              <a:buFont typeface="+mj-lt"/>
              <a:buAutoNum type="arabicPeriod"/>
            </a:pPr>
            <a:r>
              <a:rPr lang="ar-YE" sz="1800" b="1" dirty="0">
                <a:effectLst/>
                <a:latin typeface="Arial" panose="020B0604020202020204" pitchFamily="34" charset="0"/>
                <a:ea typeface="Calibri" panose="020F0502020204030204" pitchFamily="34" charset="0"/>
                <a:cs typeface="Arial" panose="020B0604020202020204" pitchFamily="34" charset="0"/>
              </a:rPr>
              <a:t>المقدمة </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r" rtl="1">
              <a:lnSpc>
                <a:spcPct val="200000"/>
              </a:lnSpc>
              <a:spcAft>
                <a:spcPts val="800"/>
              </a:spcAft>
              <a:buFont typeface="+mj-lt"/>
              <a:buAutoNum type="arabicPeriod"/>
            </a:pPr>
            <a:r>
              <a:rPr lang="ar-YE" sz="1800" b="1" dirty="0">
                <a:effectLst/>
                <a:latin typeface="Arial" panose="020B0604020202020204" pitchFamily="34" charset="0"/>
                <a:ea typeface="Calibri" panose="020F0502020204030204" pitchFamily="34" charset="0"/>
                <a:cs typeface="Arial" panose="020B0604020202020204" pitchFamily="34" charset="0"/>
              </a:rPr>
              <a:t>واجهات التطبيق </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12" name="Rectangle 11"/>
          <p:cNvSpPr/>
          <p:nvPr/>
        </p:nvSpPr>
        <p:spPr>
          <a:xfrm>
            <a:off x="0" y="6307916"/>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Tree>
    <p:extLst>
      <p:ext uri="{BB962C8B-B14F-4D97-AF65-F5344CB8AC3E}">
        <p14:creationId xmlns:p14="http://schemas.microsoft.com/office/powerpoint/2010/main" val="970987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3479908" y="920222"/>
            <a:ext cx="4691062" cy="4863511"/>
          </a:xfrm>
          <a:prstGeom prst="rect">
            <a:avLst/>
          </a:prstGeom>
          <a:noFill/>
        </p:spPr>
        <p:txBody>
          <a:bodyPr wrap="square" rtlCol="0" anchor="ctr">
            <a:spAutoFit/>
          </a:bodyPr>
          <a:lstStyle/>
          <a:p>
            <a:pPr algn="ctr">
              <a:lnSpc>
                <a:spcPct val="115000"/>
              </a:lnSpc>
              <a:spcAft>
                <a:spcPts val="1000"/>
              </a:spcAft>
            </a:pPr>
            <a:r>
              <a:rPr lang="ar-SA" sz="3200" b="1" dirty="0">
                <a:solidFill>
                  <a:schemeClr val="accent1">
                    <a:lumMod val="50000"/>
                  </a:schemeClr>
                </a:solidFill>
                <a:effectLst/>
                <a:latin typeface="Calibri" panose="020F0502020204030204" pitchFamily="34" charset="0"/>
                <a:ea typeface="Calibri" panose="020F0502020204030204" pitchFamily="34" charset="0"/>
                <a:cs typeface="Traditional Arabic" panose="02020603050405020304" pitchFamily="18" charset="-78"/>
              </a:rPr>
              <a:t> </a:t>
            </a:r>
            <a:r>
              <a:rPr lang="ar-YE" sz="3200" b="1" dirty="0">
                <a:solidFill>
                  <a:schemeClr val="accent1">
                    <a:lumMod val="50000"/>
                  </a:schemeClr>
                </a:solidFill>
                <a:effectLst/>
                <a:latin typeface="Calibri" panose="020F0502020204030204" pitchFamily="34" charset="0"/>
                <a:ea typeface="Calibri" panose="020F0502020204030204" pitchFamily="34" charset="0"/>
                <a:cs typeface="Traditional Arabic" panose="02020603050405020304" pitchFamily="18" charset="-78"/>
              </a:rPr>
              <a:t>تنفيذ </a:t>
            </a:r>
            <a:r>
              <a:rPr lang="ar-SA" sz="3200" b="1" dirty="0">
                <a:solidFill>
                  <a:schemeClr val="accent1">
                    <a:lumMod val="50000"/>
                  </a:schemeClr>
                </a:solidFill>
                <a:effectLst/>
                <a:latin typeface="Calibri" panose="020F0502020204030204" pitchFamily="34" charset="0"/>
                <a:ea typeface="Calibri" panose="020F0502020204030204" pitchFamily="34" charset="0"/>
                <a:cs typeface="Traditional Arabic" panose="02020603050405020304" pitchFamily="18" charset="-78"/>
              </a:rPr>
              <a:t>النظام</a:t>
            </a:r>
            <a:endParaRPr lang="en-US" sz="3200" b="1"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1000"/>
              </a:spcAft>
            </a:pPr>
            <a:r>
              <a:rPr lang="ar-SA" sz="2400" b="1" dirty="0">
                <a:solidFill>
                  <a:srgbClr val="FFFF00"/>
                </a:solidFill>
                <a:effectLst/>
                <a:latin typeface="Calibri" panose="020F0502020204030204" pitchFamily="34" charset="0"/>
                <a:ea typeface="Calibri" panose="020F0502020204030204" pitchFamily="34" charset="0"/>
                <a:cs typeface="Traditional Arabic" panose="02020603050405020304" pitchFamily="18" charset="-78"/>
              </a:rPr>
              <a:t>ا</a:t>
            </a:r>
            <a:r>
              <a:rPr lang="ar-SA" sz="2800" b="1" dirty="0">
                <a:solidFill>
                  <a:srgbClr val="FFFF00"/>
                </a:solidFill>
                <a:effectLst/>
                <a:latin typeface="Calibri" panose="020F0502020204030204" pitchFamily="34" charset="0"/>
                <a:ea typeface="Calibri" panose="020F0502020204030204" pitchFamily="34" charset="0"/>
                <a:cs typeface="Traditional Arabic" panose="02020603050405020304" pitchFamily="18" charset="-78"/>
              </a:rPr>
              <a:t>لمقدمة</a:t>
            </a:r>
            <a:endParaRPr lang="en-US" sz="2000" b="1" dirty="0">
              <a:solidFill>
                <a:srgbClr val="FFFF00"/>
              </a:solidFill>
              <a:effectLst/>
              <a:latin typeface="Calibri" panose="020F0502020204030204" pitchFamily="34" charset="0"/>
              <a:ea typeface="Calibri" panose="020F0502020204030204" pitchFamily="34" charset="0"/>
              <a:cs typeface="Traditional Arabic" panose="02020603050405020304" pitchFamily="18" charset="-78"/>
            </a:endParaRPr>
          </a:p>
          <a:p>
            <a:pPr lvl="0" algn="ctr" rtl="1">
              <a:lnSpc>
                <a:spcPct val="250000"/>
              </a:lnSpc>
              <a:spcAft>
                <a:spcPts val="800"/>
              </a:spcAft>
            </a:pPr>
            <a:r>
              <a:rPr lang="ar-SA" sz="1800" dirty="0">
                <a:effectLst/>
                <a:latin typeface="Calibri" panose="020F0502020204030204" pitchFamily="34" charset="0"/>
                <a:ea typeface="Calibri" panose="020F0502020204030204" pitchFamily="34" charset="0"/>
                <a:cs typeface="Arial" panose="020B0604020202020204" pitchFamily="34" charset="0"/>
              </a:rPr>
              <a:t>يعتبر التنفيذ من المراحل النهائية لبناء النظام حيث يتم فيه تحويل كل جوانب التحليل الى شفرات واكواد تنفذ وظائف المشروع حيث يتسنى من خالها للمستخدم ترجمة ما كان على الورق الى واقع مشاهد وملحوظ</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algn="ctr">
              <a:lnSpc>
                <a:spcPct val="250000"/>
              </a:lnSpc>
              <a:spcAft>
                <a:spcPts val="10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0" y="6307916"/>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Tree>
    <p:extLst>
      <p:ext uri="{BB962C8B-B14F-4D97-AF65-F5344CB8AC3E}">
        <p14:creationId xmlns:p14="http://schemas.microsoft.com/office/powerpoint/2010/main" val="3388024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5"/>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1842247" y="523190"/>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9041542" y="655679"/>
            <a:ext cx="2590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تسجيل الدخول :</a:t>
            </a:r>
            <a:endParaRPr kumimoji="0" lang="ar-YE" altLang="ar-YE" sz="2400" b="1" i="0" u="none" strike="noStrike" cap="none" normalizeH="0" baseline="0" dirty="0">
              <a:ln>
                <a:noFill/>
              </a:ln>
              <a:solidFill>
                <a:schemeClr val="tx1"/>
              </a:solidFill>
              <a:effectLst/>
              <a:cs typeface="Arial" panose="020B0604020202020204" pitchFamily="34" charset="0"/>
            </a:endParaRPr>
          </a:p>
        </p:txBody>
      </p:sp>
      <p:sp>
        <p:nvSpPr>
          <p:cNvPr id="6" name="مربع نص 25">
            <a:extLst>
              <a:ext uri="{FF2B5EF4-FFF2-40B4-BE49-F238E27FC236}">
                <a16:creationId xmlns:a16="http://schemas.microsoft.com/office/drawing/2014/main" id="{42D8F820-A2E9-4F38-98F6-6B1CFB5D9025}"/>
              </a:ext>
            </a:extLst>
          </p:cNvPr>
          <p:cNvSpPr txBox="1"/>
          <p:nvPr/>
        </p:nvSpPr>
        <p:spPr>
          <a:xfrm>
            <a:off x="8113800" y="1935978"/>
            <a:ext cx="2863215" cy="368808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8" name="مربع نص 2">
            <a:extLst>
              <a:ext uri="{FF2B5EF4-FFF2-40B4-BE49-F238E27FC236}">
                <a16:creationId xmlns:a16="http://schemas.microsoft.com/office/drawing/2014/main" id="{0640E04E-20F6-496D-8171-E8BAA89BC7FE}"/>
              </a:ext>
            </a:extLst>
          </p:cNvPr>
          <p:cNvSpPr txBox="1"/>
          <p:nvPr/>
        </p:nvSpPr>
        <p:spPr>
          <a:xfrm>
            <a:off x="4469242" y="1935978"/>
            <a:ext cx="2756535" cy="36957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9" name="مربع نص 8">
            <a:extLst>
              <a:ext uri="{FF2B5EF4-FFF2-40B4-BE49-F238E27FC236}">
                <a16:creationId xmlns:a16="http://schemas.microsoft.com/office/drawing/2014/main" id="{6E77A4ED-4276-4114-890E-A1B4C0C66B49}"/>
              </a:ext>
            </a:extLst>
          </p:cNvPr>
          <p:cNvSpPr txBox="1"/>
          <p:nvPr/>
        </p:nvSpPr>
        <p:spPr>
          <a:xfrm>
            <a:off x="954224" y="1935978"/>
            <a:ext cx="2626995" cy="369570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1427671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0" y="-9021"/>
            <a:ext cx="3222885" cy="511507"/>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1131047" y="275041"/>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806589" y="669896"/>
            <a:ext cx="316625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أنشاء حساب المسؤول </a:t>
            </a:r>
          </a:p>
          <a:p>
            <a:pPr marR="0" lvl="0" algn="r" defTabSz="914400" rtl="1" eaLnBrk="0" fontAlgn="base" latinLnBrk="0" hangingPunct="0">
              <a:lnSpc>
                <a:spcPct val="100000"/>
              </a:lnSpc>
              <a:spcBef>
                <a:spcPct val="0"/>
              </a:spcBef>
              <a:spcAft>
                <a:spcPct val="0"/>
              </a:spcAft>
              <a:buClrTx/>
              <a:buSzTx/>
              <a:tabLst>
                <a:tab pos="1749425" algn="l"/>
              </a:tabLst>
            </a:pPr>
            <a:r>
              <a:rPr lang="ar-YE" sz="2000" b="1" dirty="0">
                <a:ea typeface="Calibri" panose="020F0502020204030204" pitchFamily="34" charset="0"/>
                <a:cs typeface="Arial" panose="020B0604020202020204" pitchFamily="34" charset="0"/>
              </a:rPr>
              <a:t>    </a:t>
            </a:r>
            <a:r>
              <a:rPr lang="ar-YE" sz="2000" b="1" dirty="0">
                <a:effectLst/>
                <a:ea typeface="Calibri" panose="020F0502020204030204" pitchFamily="34" charset="0"/>
                <a:cs typeface="Arial" panose="020B0604020202020204" pitchFamily="34" charset="0"/>
              </a:rPr>
              <a:t>(العميد – رئيس قسم ) :</a:t>
            </a:r>
            <a:endParaRPr kumimoji="0" lang="ar-YE" altLang="ar-YE" sz="2400" b="1" i="0" u="none" strike="noStrike" cap="none" normalizeH="0" baseline="0" dirty="0">
              <a:ln>
                <a:noFill/>
              </a:ln>
              <a:solidFill>
                <a:schemeClr val="tx1"/>
              </a:solidFill>
              <a:effectLst/>
              <a:cs typeface="Arial" panose="020B0604020202020204" pitchFamily="34" charset="0"/>
            </a:endParaRPr>
          </a:p>
        </p:txBody>
      </p:sp>
      <p:pic>
        <p:nvPicPr>
          <p:cNvPr id="2" name="صورة 1">
            <a:extLst>
              <a:ext uri="{FF2B5EF4-FFF2-40B4-BE49-F238E27FC236}">
                <a16:creationId xmlns:a16="http://schemas.microsoft.com/office/drawing/2014/main" id="{6AA3EB1C-85A9-40CA-911E-C97A5AD1CE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584299" y="380573"/>
            <a:ext cx="3406221" cy="6096851"/>
          </a:xfrm>
          <a:prstGeom prst="rect">
            <a:avLst/>
          </a:prstGeom>
        </p:spPr>
      </p:pic>
    </p:spTree>
    <p:extLst>
      <p:ext uri="{BB962C8B-B14F-4D97-AF65-F5344CB8AC3E}">
        <p14:creationId xmlns:p14="http://schemas.microsoft.com/office/powerpoint/2010/main" val="4052537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836852" y="637310"/>
            <a:ext cx="31646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أنشاء حساب المدرس  </a:t>
            </a:r>
            <a:endParaRPr kumimoji="0" lang="ar-YE" altLang="ar-YE" sz="2800" b="1" i="0" u="none" strike="noStrike" cap="none" normalizeH="0" baseline="0" dirty="0">
              <a:ln>
                <a:noFill/>
              </a:ln>
              <a:solidFill>
                <a:schemeClr val="tx1"/>
              </a:solidFill>
              <a:effectLst/>
              <a:cs typeface="Arial" panose="020B0604020202020204" pitchFamily="34" charset="0"/>
            </a:endParaRPr>
          </a:p>
        </p:txBody>
      </p:sp>
      <p:sp>
        <p:nvSpPr>
          <p:cNvPr id="6" name="مربع نص 10">
            <a:extLst>
              <a:ext uri="{FF2B5EF4-FFF2-40B4-BE49-F238E27FC236}">
                <a16:creationId xmlns:a16="http://schemas.microsoft.com/office/drawing/2014/main" id="{D3A6E45A-B81A-4E04-B18E-095D9BC8A045}"/>
              </a:ext>
            </a:extLst>
          </p:cNvPr>
          <p:cNvSpPr txBox="1"/>
          <p:nvPr/>
        </p:nvSpPr>
        <p:spPr>
          <a:xfrm>
            <a:off x="3172467" y="385762"/>
            <a:ext cx="381000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4126626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310438" y="18419"/>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669353" y="649361"/>
            <a:ext cx="29241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أنشاء حساب الطالب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29">
            <a:extLst>
              <a:ext uri="{FF2B5EF4-FFF2-40B4-BE49-F238E27FC236}">
                <a16:creationId xmlns:a16="http://schemas.microsoft.com/office/drawing/2014/main" id="{60A8AFA3-44D2-4C02-9F76-E94DC345EF30}"/>
              </a:ext>
            </a:extLst>
          </p:cNvPr>
          <p:cNvSpPr txBox="1"/>
          <p:nvPr/>
        </p:nvSpPr>
        <p:spPr>
          <a:xfrm>
            <a:off x="3041333" y="550080"/>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951194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632700" y="775903"/>
            <a:ext cx="39219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الملف الشخيص للمستخدم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28">
            <a:extLst>
              <a:ext uri="{FF2B5EF4-FFF2-40B4-BE49-F238E27FC236}">
                <a16:creationId xmlns:a16="http://schemas.microsoft.com/office/drawing/2014/main" id="{5C2E5AAF-AE8F-4809-849D-322130B5CC63}"/>
              </a:ext>
            </a:extLst>
          </p:cNvPr>
          <p:cNvSpPr txBox="1"/>
          <p:nvPr/>
        </p:nvSpPr>
        <p:spPr>
          <a:xfrm>
            <a:off x="3270463" y="346880"/>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1857207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661850" y="637310"/>
            <a:ext cx="43396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صميم واجهات التعديل على الإيميل للمستخدم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32">
            <a:extLst>
              <a:ext uri="{FF2B5EF4-FFF2-40B4-BE49-F238E27FC236}">
                <a16:creationId xmlns:a16="http://schemas.microsoft.com/office/drawing/2014/main" id="{2A029996-EA93-4620-94A8-24FF1B02CE41}"/>
              </a:ext>
            </a:extLst>
          </p:cNvPr>
          <p:cNvSpPr txBox="1"/>
          <p:nvPr/>
        </p:nvSpPr>
        <p:spPr>
          <a:xfrm>
            <a:off x="3165643" y="423080"/>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710655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365568" y="637310"/>
            <a:ext cx="36359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تغيير كلمة المرور للمستخدم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36">
            <a:extLst>
              <a:ext uri="{FF2B5EF4-FFF2-40B4-BE49-F238E27FC236}">
                <a16:creationId xmlns:a16="http://schemas.microsoft.com/office/drawing/2014/main" id="{061FCB07-3DA8-4DE4-8B47-B7FDECD44941}"/>
              </a:ext>
            </a:extLst>
          </p:cNvPr>
          <p:cNvSpPr txBox="1"/>
          <p:nvPr/>
        </p:nvSpPr>
        <p:spPr>
          <a:xfrm>
            <a:off x="3379470" y="704793"/>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814830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عنصر نائب للصورة 9">
            <a:extLst>
              <a:ext uri="{FF2B5EF4-FFF2-40B4-BE49-F238E27FC236}">
                <a16:creationId xmlns:a16="http://schemas.microsoft.com/office/drawing/2014/main" id="{2D123592-406F-4CB0-8080-2CCE321D305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8904" b="28904"/>
          <a:stretch>
            <a:fillRect/>
          </a:stretch>
        </p:blipFill>
        <p:spPr/>
      </p:pic>
      <p:sp>
        <p:nvSpPr>
          <p:cNvPr id="4" name="TextBox 3"/>
          <p:cNvSpPr txBox="1"/>
          <p:nvPr/>
        </p:nvSpPr>
        <p:spPr>
          <a:xfrm>
            <a:off x="7302931" y="2049426"/>
            <a:ext cx="5290336" cy="1015663"/>
          </a:xfrm>
          <a:prstGeom prst="rect">
            <a:avLst/>
          </a:prstGeom>
          <a:noFill/>
        </p:spPr>
        <p:txBody>
          <a:bodyPr wrap="square" rtlCol="0" anchor="ctr">
            <a:spAutoFit/>
          </a:bodyPr>
          <a:lstStyle/>
          <a:p>
            <a:pPr algn="ctr" rtl="1"/>
            <a:r>
              <a:rPr lang="ar-YE" sz="6000" b="1" dirty="0">
                <a:solidFill>
                  <a:schemeClr val="bg1"/>
                </a:solidFill>
                <a:latin typeface="Calibri" panose="020F0502020204030204" pitchFamily="34" charset="0"/>
                <a:ea typeface="Calibri" panose="020F0502020204030204" pitchFamily="34" charset="0"/>
                <a:cs typeface="Arial" panose="020B0604020202020204" pitchFamily="34" charset="0"/>
              </a:rPr>
              <a:t>أهداف المشروع </a:t>
            </a:r>
            <a:endParaRPr lang="en-ID" sz="60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8" name="Freeform 58"/>
          <p:cNvSpPr>
            <a:spLocks noEditPoints="1"/>
          </p:cNvSpPr>
          <p:nvPr/>
        </p:nvSpPr>
        <p:spPr bwMode="auto">
          <a:xfrm>
            <a:off x="94131" y="3532171"/>
            <a:ext cx="5378823" cy="2680371"/>
          </a:xfrm>
          <a:custGeom>
            <a:avLst/>
            <a:gdLst>
              <a:gd name="T0" fmla="*/ 334 w 387"/>
              <a:gd name="T1" fmla="*/ 0 h 386"/>
              <a:gd name="T2" fmla="*/ 54 w 387"/>
              <a:gd name="T3" fmla="*/ 0 h 386"/>
              <a:gd name="T4" fmla="*/ 0 w 387"/>
              <a:gd name="T5" fmla="*/ 53 h 386"/>
              <a:gd name="T6" fmla="*/ 0 w 387"/>
              <a:gd name="T7" fmla="*/ 333 h 386"/>
              <a:gd name="T8" fmla="*/ 54 w 387"/>
              <a:gd name="T9" fmla="*/ 386 h 386"/>
              <a:gd name="T10" fmla="*/ 334 w 387"/>
              <a:gd name="T11" fmla="*/ 386 h 386"/>
              <a:gd name="T12" fmla="*/ 387 w 387"/>
              <a:gd name="T13" fmla="*/ 333 h 386"/>
              <a:gd name="T14" fmla="*/ 387 w 387"/>
              <a:gd name="T15" fmla="*/ 53 h 386"/>
              <a:gd name="T16" fmla="*/ 334 w 387"/>
              <a:gd name="T17" fmla="*/ 0 h 386"/>
              <a:gd name="T18" fmla="*/ 256 w 387"/>
              <a:gd name="T19" fmla="*/ 119 h 386"/>
              <a:gd name="T20" fmla="*/ 202 w 387"/>
              <a:gd name="T21" fmla="*/ 193 h 386"/>
              <a:gd name="T22" fmla="*/ 256 w 387"/>
              <a:gd name="T23" fmla="*/ 267 h 386"/>
              <a:gd name="T24" fmla="*/ 262 w 387"/>
              <a:gd name="T25" fmla="*/ 267 h 386"/>
              <a:gd name="T26" fmla="*/ 262 w 387"/>
              <a:gd name="T27" fmla="*/ 243 h 386"/>
              <a:gd name="T28" fmla="*/ 325 w 387"/>
              <a:gd name="T29" fmla="*/ 279 h 386"/>
              <a:gd name="T30" fmla="*/ 262 w 387"/>
              <a:gd name="T31" fmla="*/ 316 h 386"/>
              <a:gd name="T32" fmla="*/ 262 w 387"/>
              <a:gd name="T33" fmla="*/ 291 h 386"/>
              <a:gd name="T34" fmla="*/ 243 w 387"/>
              <a:gd name="T35" fmla="*/ 291 h 386"/>
              <a:gd name="T36" fmla="*/ 187 w 387"/>
              <a:gd name="T37" fmla="*/ 214 h 386"/>
              <a:gd name="T38" fmla="*/ 132 w 387"/>
              <a:gd name="T39" fmla="*/ 291 h 386"/>
              <a:gd name="T40" fmla="*/ 62 w 387"/>
              <a:gd name="T41" fmla="*/ 291 h 386"/>
              <a:gd name="T42" fmla="*/ 62 w 387"/>
              <a:gd name="T43" fmla="*/ 267 h 386"/>
              <a:gd name="T44" fmla="*/ 119 w 387"/>
              <a:gd name="T45" fmla="*/ 267 h 386"/>
              <a:gd name="T46" fmla="*/ 172 w 387"/>
              <a:gd name="T47" fmla="*/ 193 h 386"/>
              <a:gd name="T48" fmla="*/ 119 w 387"/>
              <a:gd name="T49" fmla="*/ 119 h 386"/>
              <a:gd name="T50" fmla="*/ 62 w 387"/>
              <a:gd name="T51" fmla="*/ 119 h 386"/>
              <a:gd name="T52" fmla="*/ 62 w 387"/>
              <a:gd name="T53" fmla="*/ 95 h 386"/>
              <a:gd name="T54" fmla="*/ 132 w 387"/>
              <a:gd name="T55" fmla="*/ 95 h 386"/>
              <a:gd name="T56" fmla="*/ 187 w 387"/>
              <a:gd name="T57" fmla="*/ 172 h 386"/>
              <a:gd name="T58" fmla="*/ 243 w 387"/>
              <a:gd name="T59" fmla="*/ 95 h 386"/>
              <a:gd name="T60" fmla="*/ 262 w 387"/>
              <a:gd name="T61" fmla="*/ 95 h 386"/>
              <a:gd name="T62" fmla="*/ 262 w 387"/>
              <a:gd name="T63" fmla="*/ 70 h 386"/>
              <a:gd name="T64" fmla="*/ 325 w 387"/>
              <a:gd name="T65" fmla="*/ 107 h 386"/>
              <a:gd name="T66" fmla="*/ 262 w 387"/>
              <a:gd name="T67" fmla="*/ 143 h 386"/>
              <a:gd name="T68" fmla="*/ 262 w 387"/>
              <a:gd name="T69" fmla="*/ 119 h 386"/>
              <a:gd name="T70" fmla="*/ 256 w 387"/>
              <a:gd name="T71" fmla="*/ 1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86">
                <a:moveTo>
                  <a:pt x="334" y="0"/>
                </a:moveTo>
                <a:cubicBezTo>
                  <a:pt x="54" y="0"/>
                  <a:pt x="54" y="0"/>
                  <a:pt x="54" y="0"/>
                </a:cubicBezTo>
                <a:cubicBezTo>
                  <a:pt x="24" y="0"/>
                  <a:pt x="0" y="24"/>
                  <a:pt x="0" y="53"/>
                </a:cubicBezTo>
                <a:cubicBezTo>
                  <a:pt x="0" y="333"/>
                  <a:pt x="0" y="333"/>
                  <a:pt x="0" y="333"/>
                </a:cubicBezTo>
                <a:cubicBezTo>
                  <a:pt x="0" y="362"/>
                  <a:pt x="24" y="386"/>
                  <a:pt x="54" y="386"/>
                </a:cubicBezTo>
                <a:cubicBezTo>
                  <a:pt x="334" y="386"/>
                  <a:pt x="334" y="386"/>
                  <a:pt x="334" y="386"/>
                </a:cubicBezTo>
                <a:cubicBezTo>
                  <a:pt x="363" y="386"/>
                  <a:pt x="387" y="362"/>
                  <a:pt x="387" y="333"/>
                </a:cubicBezTo>
                <a:cubicBezTo>
                  <a:pt x="387" y="53"/>
                  <a:pt x="387" y="53"/>
                  <a:pt x="387" y="53"/>
                </a:cubicBezTo>
                <a:cubicBezTo>
                  <a:pt x="387" y="24"/>
                  <a:pt x="363" y="0"/>
                  <a:pt x="334" y="0"/>
                </a:cubicBezTo>
                <a:close/>
                <a:moveTo>
                  <a:pt x="256" y="119"/>
                </a:moveTo>
                <a:cubicBezTo>
                  <a:pt x="202" y="193"/>
                  <a:pt x="202" y="193"/>
                  <a:pt x="202" y="193"/>
                </a:cubicBezTo>
                <a:cubicBezTo>
                  <a:pt x="256" y="267"/>
                  <a:pt x="256" y="267"/>
                  <a:pt x="256" y="267"/>
                </a:cubicBezTo>
                <a:cubicBezTo>
                  <a:pt x="262" y="267"/>
                  <a:pt x="262" y="267"/>
                  <a:pt x="262" y="267"/>
                </a:cubicBezTo>
                <a:cubicBezTo>
                  <a:pt x="262" y="243"/>
                  <a:pt x="262" y="243"/>
                  <a:pt x="262" y="243"/>
                </a:cubicBezTo>
                <a:cubicBezTo>
                  <a:pt x="325" y="279"/>
                  <a:pt x="325" y="279"/>
                  <a:pt x="325" y="279"/>
                </a:cubicBezTo>
                <a:cubicBezTo>
                  <a:pt x="262" y="316"/>
                  <a:pt x="262" y="316"/>
                  <a:pt x="262" y="316"/>
                </a:cubicBezTo>
                <a:cubicBezTo>
                  <a:pt x="262" y="291"/>
                  <a:pt x="262" y="291"/>
                  <a:pt x="262" y="291"/>
                </a:cubicBezTo>
                <a:cubicBezTo>
                  <a:pt x="243" y="291"/>
                  <a:pt x="243" y="291"/>
                  <a:pt x="243" y="291"/>
                </a:cubicBezTo>
                <a:cubicBezTo>
                  <a:pt x="187" y="214"/>
                  <a:pt x="187" y="214"/>
                  <a:pt x="187" y="214"/>
                </a:cubicBezTo>
                <a:cubicBezTo>
                  <a:pt x="132" y="291"/>
                  <a:pt x="132" y="291"/>
                  <a:pt x="132" y="291"/>
                </a:cubicBezTo>
                <a:cubicBezTo>
                  <a:pt x="62" y="291"/>
                  <a:pt x="62" y="291"/>
                  <a:pt x="62" y="291"/>
                </a:cubicBezTo>
                <a:cubicBezTo>
                  <a:pt x="62" y="267"/>
                  <a:pt x="62" y="267"/>
                  <a:pt x="62" y="267"/>
                </a:cubicBezTo>
                <a:cubicBezTo>
                  <a:pt x="119" y="267"/>
                  <a:pt x="119" y="267"/>
                  <a:pt x="119" y="267"/>
                </a:cubicBezTo>
                <a:cubicBezTo>
                  <a:pt x="172" y="193"/>
                  <a:pt x="172" y="193"/>
                  <a:pt x="172" y="193"/>
                </a:cubicBezTo>
                <a:cubicBezTo>
                  <a:pt x="119" y="119"/>
                  <a:pt x="119" y="119"/>
                  <a:pt x="119" y="119"/>
                </a:cubicBezTo>
                <a:cubicBezTo>
                  <a:pt x="62" y="119"/>
                  <a:pt x="62" y="119"/>
                  <a:pt x="62" y="119"/>
                </a:cubicBezTo>
                <a:cubicBezTo>
                  <a:pt x="62" y="95"/>
                  <a:pt x="62" y="95"/>
                  <a:pt x="62" y="95"/>
                </a:cubicBezTo>
                <a:cubicBezTo>
                  <a:pt x="132" y="95"/>
                  <a:pt x="132" y="95"/>
                  <a:pt x="132" y="95"/>
                </a:cubicBezTo>
                <a:cubicBezTo>
                  <a:pt x="187" y="172"/>
                  <a:pt x="187" y="172"/>
                  <a:pt x="187" y="172"/>
                </a:cubicBezTo>
                <a:cubicBezTo>
                  <a:pt x="243" y="95"/>
                  <a:pt x="243" y="95"/>
                  <a:pt x="243" y="95"/>
                </a:cubicBezTo>
                <a:cubicBezTo>
                  <a:pt x="262" y="95"/>
                  <a:pt x="262" y="95"/>
                  <a:pt x="262" y="95"/>
                </a:cubicBezTo>
                <a:cubicBezTo>
                  <a:pt x="262" y="70"/>
                  <a:pt x="262" y="70"/>
                  <a:pt x="262" y="70"/>
                </a:cubicBezTo>
                <a:cubicBezTo>
                  <a:pt x="325" y="107"/>
                  <a:pt x="325" y="107"/>
                  <a:pt x="325" y="107"/>
                </a:cubicBezTo>
                <a:cubicBezTo>
                  <a:pt x="262" y="143"/>
                  <a:pt x="262" y="143"/>
                  <a:pt x="262" y="143"/>
                </a:cubicBezTo>
                <a:cubicBezTo>
                  <a:pt x="262" y="119"/>
                  <a:pt x="262" y="119"/>
                  <a:pt x="262" y="119"/>
                </a:cubicBezTo>
                <a:lnTo>
                  <a:pt x="256" y="119"/>
                </a:lnTo>
                <a:close/>
              </a:path>
            </a:pathLst>
          </a:custGeom>
          <a:noFill/>
          <a:ln>
            <a:noFill/>
          </a:ln>
        </p:spPr>
        <p:txBody>
          <a:bodyPr vert="horz" wrap="square" lIns="91440" tIns="45720" rIns="91440" bIns="45720" numCol="1" anchor="t" anchorCtr="0" compatLnSpc="1">
            <a:prstTxWarp prst="textNoShape">
              <a:avLst/>
            </a:prstTxWarp>
          </a:bodyPr>
          <a:lstStyle/>
          <a:p>
            <a:pPr marL="342891" indent="-342891" algn="r" rtl="1">
              <a:spcAft>
                <a:spcPts val="800"/>
              </a:spcAft>
              <a:buFont typeface="+mj-lt"/>
              <a:buAutoNum type="arabicPeriod"/>
            </a:pPr>
            <a:r>
              <a:rPr lang="ar-SA" sz="1600" b="1" dirty="0">
                <a:latin typeface="Calibri" panose="020F0502020204030204" pitchFamily="34" charset="0"/>
                <a:ea typeface="Calibri" panose="020F0502020204030204" pitchFamily="34" charset="0"/>
                <a:cs typeface="Arial" panose="020B0604020202020204" pitchFamily="34" charset="0"/>
              </a:rPr>
              <a:t>يوفر التطبيق بيئة خاصة بالطلاب و أعضاء هيئة التدريس وعمداء الكليات والاقسام في جامعة الاندلس </a:t>
            </a:r>
            <a:r>
              <a:rPr lang="ar-SA" sz="133" b="1" dirty="0">
                <a:latin typeface="Calibri" panose="020F0502020204030204" pitchFamily="34" charset="0"/>
                <a:ea typeface="Calibri" panose="020F0502020204030204" pitchFamily="34" charset="0"/>
                <a:cs typeface="Arial" panose="020B0604020202020204" pitchFamily="34" charset="0"/>
              </a:rPr>
              <a:t>فقط</a:t>
            </a:r>
            <a:r>
              <a:rPr lang="ar-SA" sz="1600" b="1" dirty="0">
                <a:latin typeface="Calibri" panose="020F0502020204030204" pitchFamily="34" charset="0"/>
                <a:ea typeface="Calibri" panose="020F0502020204030204" pitchFamily="34" charset="0"/>
                <a:cs typeface="Arial" panose="020B0604020202020204" pitchFamily="34" charset="0"/>
              </a:rPr>
              <a:t> </a:t>
            </a:r>
            <a:r>
              <a:rPr lang="ar-YE" sz="1600" b="1" dirty="0">
                <a:latin typeface="Calibri" panose="020F0502020204030204" pitchFamily="34" charset="0"/>
                <a:ea typeface="Calibri" panose="020F0502020204030204" pitchFamily="34" charset="0"/>
                <a:cs typeface="Arial" panose="020B0604020202020204" pitchFamily="34" charset="0"/>
              </a:rPr>
              <a:t>.</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342891" indent="-342891" algn="r" rtl="1">
              <a:spcAft>
                <a:spcPts val="800"/>
              </a:spcAft>
              <a:buFont typeface="+mj-lt"/>
              <a:buAutoNum type="arabicPeriod"/>
            </a:pPr>
            <a:r>
              <a:rPr lang="ar-SA" sz="1600" b="1" dirty="0">
                <a:latin typeface="Calibri" panose="020F0502020204030204" pitchFamily="34" charset="0"/>
                <a:ea typeface="Calibri" panose="020F0502020204030204" pitchFamily="34" charset="0"/>
                <a:cs typeface="Arial" panose="020B0604020202020204" pitchFamily="34" charset="0"/>
              </a:rPr>
              <a:t>يهتم التطبيق بالأمنية وتوفير خصوصية للمستخدمين وتحديد الصلاحيات.</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342891" indent="-342891" algn="r" rtl="1">
              <a:buFont typeface="+mj-lt"/>
              <a:buAutoNum type="arabicPeriod"/>
            </a:pPr>
            <a:r>
              <a:rPr lang="ar-SA" sz="1600" b="1" dirty="0">
                <a:latin typeface="Calibri" panose="020F0502020204030204" pitchFamily="34" charset="0"/>
                <a:ea typeface="Calibri" panose="020F0502020204030204" pitchFamily="34" charset="0"/>
                <a:cs typeface="Arial" panose="020B0604020202020204" pitchFamily="34" charset="0"/>
              </a:rPr>
              <a:t>محتوى آمن شُرف علیه الجامعة ؛ فجمیع السلوكیات فیه أخلاقیة وجمیع أفراده معروفین</a:t>
            </a:r>
            <a:r>
              <a:rPr lang="ar-YE" sz="1600" b="1" dirty="0">
                <a:latin typeface="Calibri" panose="020F0502020204030204" pitchFamily="34" charset="0"/>
                <a:ea typeface="Calibri" panose="020F0502020204030204" pitchFamily="34" charset="0"/>
                <a:cs typeface="F6"/>
              </a:rPr>
              <a:t> .</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342891" indent="-342891" algn="r" rtl="1">
              <a:spcAft>
                <a:spcPts val="800"/>
              </a:spcAft>
              <a:buFont typeface="+mj-lt"/>
              <a:buAutoNum type="arabicPeriod"/>
            </a:pPr>
            <a:r>
              <a:rPr lang="ar-SA" sz="1600" b="1" dirty="0">
                <a:latin typeface="Calibri" panose="020F0502020204030204" pitchFamily="34" charset="0"/>
                <a:ea typeface="Calibri" panose="020F0502020204030204" pitchFamily="34" charset="0"/>
                <a:cs typeface="Arial" panose="020B0604020202020204" pitchFamily="34" charset="0"/>
              </a:rPr>
              <a:t>يجنب الطلاب ضیاع الوقت و فوضى الاختیارات الناتجة عن تعددمواقع التواصل الاجتماعي</a:t>
            </a:r>
            <a:r>
              <a:rPr lang="ar-YE" sz="1600" b="1" dirty="0">
                <a:latin typeface="Calibri" panose="020F0502020204030204" pitchFamily="34" charset="0"/>
                <a:ea typeface="Calibri" panose="020F0502020204030204" pitchFamily="34" charset="0"/>
                <a:cs typeface="F6"/>
              </a:rPr>
              <a:t>.</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342891" indent="-342891" algn="r" rtl="1">
              <a:spcAft>
                <a:spcPts val="800"/>
              </a:spcAft>
              <a:buFont typeface="+mj-lt"/>
              <a:buAutoNum type="arabicPeriod"/>
            </a:pPr>
            <a:r>
              <a:rPr lang="ar-SA" sz="1600" b="1" dirty="0">
                <a:latin typeface="Calibri" panose="020F0502020204030204" pitchFamily="34" charset="0"/>
                <a:ea typeface="Calibri" panose="020F0502020204030204" pitchFamily="34" charset="0"/>
                <a:cs typeface="Arial" panose="020B0604020202020204" pitchFamily="34" charset="0"/>
              </a:rPr>
              <a:t>تبادل الخبرات والمهارت بين الطلاب</a:t>
            </a:r>
            <a:r>
              <a:rPr lang="ar-SA" sz="1600" b="1" dirty="0">
                <a:latin typeface="Calibri" panose="020F0502020204030204" pitchFamily="34" charset="0"/>
                <a:ea typeface="Calibri" panose="020F0502020204030204" pitchFamily="34" charset="0"/>
                <a:cs typeface="F6"/>
              </a:rPr>
              <a:t> </a:t>
            </a:r>
            <a:r>
              <a:rPr lang="ar-SA" sz="1600" b="1" dirty="0">
                <a:latin typeface="Calibri" panose="020F0502020204030204" pitchFamily="34" charset="0"/>
                <a:ea typeface="Calibri" panose="020F0502020204030204" pitchFamily="34" charset="0"/>
                <a:cs typeface="Arial" panose="020B0604020202020204" pitchFamily="34" charset="0"/>
              </a:rPr>
              <a:t>و مدرسيهم .</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342891" indent="-342891" algn="r" rtl="1">
              <a:spcAft>
                <a:spcPts val="800"/>
              </a:spcAft>
              <a:buFont typeface="+mj-lt"/>
              <a:buAutoNum type="arabicPeriod"/>
            </a:pPr>
            <a:r>
              <a:rPr lang="ar-SA" sz="1600" b="1" dirty="0">
                <a:latin typeface="Calibri" panose="020F0502020204030204" pitchFamily="34" charset="0"/>
                <a:ea typeface="Calibri" panose="020F0502020204030204" pitchFamily="34" charset="0"/>
                <a:cs typeface="Arial" panose="020B0604020202020204" pitchFamily="34" charset="0"/>
              </a:rPr>
              <a:t>یمثل مساهمة ودعوة واقعیة للإعتماد على البرمجیات المحلیة</a:t>
            </a:r>
            <a:r>
              <a:rPr lang="en-US" sz="1600" b="1" dirty="0">
                <a:latin typeface="Simplified Arabic" panose="02020603050405020304" pitchFamily="18" charset="-78"/>
                <a:ea typeface="Calibri" panose="020F0502020204030204" pitchFamily="34" charset="0"/>
                <a:cs typeface="Arial" panose="020B0604020202020204" pitchFamily="34" charset="0"/>
              </a:rPr>
              <a:t>.</a:t>
            </a:r>
            <a:endParaRPr lang="en-US" sz="1600" b="1" dirty="0">
              <a:latin typeface="Calibri" panose="020F0502020204030204" pitchFamily="34" charset="0"/>
              <a:ea typeface="Calibri" panose="020F0502020204030204" pitchFamily="34" charset="0"/>
              <a:cs typeface="Arial" panose="020B0604020202020204" pitchFamily="34" charset="0"/>
            </a:endParaRPr>
          </a:p>
          <a:p>
            <a:pPr algn="r" rtl="1"/>
            <a:endParaRPr lang="en-US" sz="1600" b="1" dirty="0">
              <a:latin typeface="DIN Next LT Arabic Light" panose="020B0303020203050203" pitchFamily="34" charset="-78"/>
              <a:cs typeface="DIN Next LT Arabic Light" panose="020B0303020203050203" pitchFamily="34" charset="-78"/>
            </a:endParaRPr>
          </a:p>
        </p:txBody>
      </p:sp>
      <p:sp>
        <p:nvSpPr>
          <p:cNvPr id="19" name="Freeform 59"/>
          <p:cNvSpPr>
            <a:spLocks noEditPoints="1"/>
          </p:cNvSpPr>
          <p:nvPr/>
        </p:nvSpPr>
        <p:spPr bwMode="auto">
          <a:xfrm>
            <a:off x="5362498" y="3532171"/>
            <a:ext cx="6829503" cy="3204807"/>
          </a:xfrm>
          <a:custGeom>
            <a:avLst/>
            <a:gdLst>
              <a:gd name="T0" fmla="*/ 194 w 386"/>
              <a:gd name="T1" fmla="*/ 206 h 386"/>
              <a:gd name="T2" fmla="*/ 281 w 386"/>
              <a:gd name="T3" fmla="*/ 119 h 386"/>
              <a:gd name="T4" fmla="*/ 234 w 386"/>
              <a:gd name="T5" fmla="*/ 270 h 386"/>
              <a:gd name="T6" fmla="*/ 194 w 386"/>
              <a:gd name="T7" fmla="*/ 206 h 386"/>
              <a:gd name="T8" fmla="*/ 180 w 386"/>
              <a:gd name="T9" fmla="*/ 192 h 386"/>
              <a:gd name="T10" fmla="*/ 266 w 386"/>
              <a:gd name="T11" fmla="*/ 105 h 386"/>
              <a:gd name="T12" fmla="*/ 116 w 386"/>
              <a:gd name="T13" fmla="*/ 151 h 386"/>
              <a:gd name="T14" fmla="*/ 180 w 386"/>
              <a:gd name="T15" fmla="*/ 192 h 386"/>
              <a:gd name="T16" fmla="*/ 386 w 386"/>
              <a:gd name="T17" fmla="*/ 53 h 386"/>
              <a:gd name="T18" fmla="*/ 386 w 386"/>
              <a:gd name="T19" fmla="*/ 333 h 386"/>
              <a:gd name="T20" fmla="*/ 333 w 386"/>
              <a:gd name="T21" fmla="*/ 386 h 386"/>
              <a:gd name="T22" fmla="*/ 53 w 386"/>
              <a:gd name="T23" fmla="*/ 386 h 386"/>
              <a:gd name="T24" fmla="*/ 0 w 386"/>
              <a:gd name="T25" fmla="*/ 333 h 386"/>
              <a:gd name="T26" fmla="*/ 0 w 386"/>
              <a:gd name="T27" fmla="*/ 53 h 386"/>
              <a:gd name="T28" fmla="*/ 53 w 386"/>
              <a:gd name="T29" fmla="*/ 0 h 386"/>
              <a:gd name="T30" fmla="*/ 333 w 386"/>
              <a:gd name="T31" fmla="*/ 0 h 386"/>
              <a:gd name="T32" fmla="*/ 386 w 386"/>
              <a:gd name="T33" fmla="*/ 53 h 386"/>
              <a:gd name="T34" fmla="*/ 317 w 386"/>
              <a:gd name="T35" fmla="*/ 69 h 386"/>
              <a:gd name="T36" fmla="*/ 69 w 386"/>
              <a:gd name="T37" fmla="*/ 145 h 386"/>
              <a:gd name="T38" fmla="*/ 174 w 386"/>
              <a:gd name="T39" fmla="*/ 212 h 386"/>
              <a:gd name="T40" fmla="*/ 241 w 386"/>
              <a:gd name="T41" fmla="*/ 317 h 386"/>
              <a:gd name="T42" fmla="*/ 317 w 386"/>
              <a:gd name="T43" fmla="*/ 6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6" h="386">
                <a:moveTo>
                  <a:pt x="194" y="206"/>
                </a:moveTo>
                <a:cubicBezTo>
                  <a:pt x="281" y="119"/>
                  <a:pt x="281" y="119"/>
                  <a:pt x="281" y="119"/>
                </a:cubicBezTo>
                <a:cubicBezTo>
                  <a:pt x="234" y="270"/>
                  <a:pt x="234" y="270"/>
                  <a:pt x="234" y="270"/>
                </a:cubicBezTo>
                <a:lnTo>
                  <a:pt x="194" y="206"/>
                </a:lnTo>
                <a:close/>
                <a:moveTo>
                  <a:pt x="180" y="192"/>
                </a:moveTo>
                <a:cubicBezTo>
                  <a:pt x="266" y="105"/>
                  <a:pt x="266" y="105"/>
                  <a:pt x="266" y="105"/>
                </a:cubicBezTo>
                <a:cubicBezTo>
                  <a:pt x="116" y="151"/>
                  <a:pt x="116" y="151"/>
                  <a:pt x="116" y="151"/>
                </a:cubicBezTo>
                <a:lnTo>
                  <a:pt x="180" y="192"/>
                </a:lnTo>
                <a:close/>
                <a:moveTo>
                  <a:pt x="386" y="53"/>
                </a:moveTo>
                <a:cubicBezTo>
                  <a:pt x="386" y="333"/>
                  <a:pt x="386" y="333"/>
                  <a:pt x="386" y="333"/>
                </a:cubicBezTo>
                <a:cubicBezTo>
                  <a:pt x="386" y="362"/>
                  <a:pt x="362" y="386"/>
                  <a:pt x="333" y="386"/>
                </a:cubicBezTo>
                <a:cubicBezTo>
                  <a:pt x="53" y="386"/>
                  <a:pt x="53" y="386"/>
                  <a:pt x="53" y="386"/>
                </a:cubicBezTo>
                <a:cubicBezTo>
                  <a:pt x="24" y="386"/>
                  <a:pt x="0" y="362"/>
                  <a:pt x="0" y="333"/>
                </a:cubicBezTo>
                <a:cubicBezTo>
                  <a:pt x="0" y="53"/>
                  <a:pt x="0" y="53"/>
                  <a:pt x="0" y="53"/>
                </a:cubicBezTo>
                <a:cubicBezTo>
                  <a:pt x="0" y="24"/>
                  <a:pt x="24" y="0"/>
                  <a:pt x="53" y="0"/>
                </a:cubicBezTo>
                <a:cubicBezTo>
                  <a:pt x="333" y="0"/>
                  <a:pt x="333" y="0"/>
                  <a:pt x="333" y="0"/>
                </a:cubicBezTo>
                <a:cubicBezTo>
                  <a:pt x="362" y="0"/>
                  <a:pt x="386" y="24"/>
                  <a:pt x="386" y="53"/>
                </a:cubicBezTo>
                <a:close/>
                <a:moveTo>
                  <a:pt x="317" y="69"/>
                </a:moveTo>
                <a:cubicBezTo>
                  <a:pt x="69" y="145"/>
                  <a:pt x="69" y="145"/>
                  <a:pt x="69" y="145"/>
                </a:cubicBezTo>
                <a:cubicBezTo>
                  <a:pt x="174" y="212"/>
                  <a:pt x="174" y="212"/>
                  <a:pt x="174" y="212"/>
                </a:cubicBezTo>
                <a:cubicBezTo>
                  <a:pt x="241" y="317"/>
                  <a:pt x="241" y="317"/>
                  <a:pt x="241" y="317"/>
                </a:cubicBezTo>
                <a:lnTo>
                  <a:pt x="317" y="69"/>
                </a:lnTo>
                <a:close/>
              </a:path>
            </a:pathLst>
          </a:custGeom>
          <a:noFill/>
          <a:ln>
            <a:noFill/>
          </a:ln>
        </p:spPr>
        <p:txBody>
          <a:bodyPr vert="horz" wrap="square" lIns="91440" tIns="45720" rIns="91440" bIns="45720" numCol="1" anchor="t" anchorCtr="0" compatLnSpc="1">
            <a:prstTxWarp prst="textNoShape">
              <a:avLst/>
            </a:prstTxWarp>
          </a:bodyPr>
          <a:lstStyle/>
          <a:p>
            <a:pPr algn="r" rtl="1">
              <a:lnSpc>
                <a:spcPct val="150000"/>
              </a:lnSpc>
              <a:spcAft>
                <a:spcPts val="1000"/>
              </a:spcAft>
            </a:pPr>
            <a:r>
              <a:rPr lang="ar-YE" sz="2000" b="1" dirty="0">
                <a:latin typeface="F6"/>
                <a:ea typeface="Calibri" panose="020F0502020204030204" pitchFamily="34" charset="0"/>
                <a:cs typeface="F6"/>
              </a:rPr>
              <a:t>تصمیم  تطبيق تواصل اجتماعي لطلاب جامعة الأندلس بحيث يكون</a:t>
            </a:r>
            <a:r>
              <a:rPr lang="ar-YE" sz="2000" b="1" dirty="0">
                <a:latin typeface="Calibri" panose="020F0502020204030204" pitchFamily="34" charset="0"/>
                <a:ea typeface="Calibri" panose="020F0502020204030204" pitchFamily="34" charset="0"/>
                <a:cs typeface="Arial" panose="020B0604020202020204" pitchFamily="34" charset="0"/>
              </a:rPr>
              <a:t>:</a:t>
            </a:r>
            <a:endParaRPr lang="en-US" sz="2000" b="1"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150000"/>
              </a:lnSpc>
              <a:spcAft>
                <a:spcPts val="800"/>
              </a:spcAft>
              <a:buFont typeface="+mj-lt"/>
              <a:buAutoNum type="arabicPeriod"/>
            </a:pPr>
            <a:r>
              <a:rPr lang="ar-SA" b="1" dirty="0">
                <a:latin typeface="F6"/>
                <a:ea typeface="Calibri" panose="020F0502020204030204" pitchFamily="34" charset="0"/>
                <a:cs typeface="F6"/>
              </a:rPr>
              <a:t>هذا التطبيق خاص بطلاب الجامعة</a:t>
            </a:r>
            <a:r>
              <a:rPr lang="en-US" b="1" dirty="0">
                <a:latin typeface="Simplified Arabic" panose="02020603050405020304" pitchFamily="18" charset="-78"/>
                <a:ea typeface="Calibri" panose="020F0502020204030204" pitchFamily="34" charset="0"/>
                <a:cs typeface="Arial" panose="020B0604020202020204" pitchFamily="34" charset="0"/>
              </a:rPr>
              <a:t>.</a:t>
            </a:r>
            <a:endParaRPr lang="en-US" b="1"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150000"/>
              </a:lnSpc>
              <a:spcAft>
                <a:spcPts val="800"/>
              </a:spcAft>
              <a:buFont typeface="+mj-lt"/>
              <a:buAutoNum type="arabicPeriod"/>
            </a:pPr>
            <a:r>
              <a:rPr lang="ar-SA" b="1" dirty="0">
                <a:latin typeface="F6"/>
                <a:ea typeface="Calibri" panose="020F0502020204030204" pitchFamily="34" charset="0"/>
                <a:cs typeface="F6"/>
              </a:rPr>
              <a:t>هذا التطبيق آمن و یوفر خصوصیة للمستخدم</a:t>
            </a:r>
            <a:r>
              <a:rPr lang="ar-YE" b="1" dirty="0">
                <a:latin typeface="F6"/>
                <a:ea typeface="Calibri" panose="020F0502020204030204" pitchFamily="34" charset="0"/>
                <a:cs typeface="F6"/>
              </a:rPr>
              <a:t>.</a:t>
            </a:r>
            <a:endParaRPr lang="en-US" b="1"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150000"/>
              </a:lnSpc>
              <a:buFont typeface="+mj-lt"/>
              <a:buAutoNum type="arabicPeriod"/>
            </a:pPr>
            <a:r>
              <a:rPr lang="ar-SA" b="1" dirty="0">
                <a:latin typeface="Calibri" panose="020F0502020204030204" pitchFamily="34" charset="0"/>
                <a:ea typeface="Calibri" panose="020F0502020204030204" pitchFamily="34" charset="0"/>
                <a:cs typeface="Times New Roman" panose="02020603050405020304" pitchFamily="18" charset="0"/>
              </a:rPr>
              <a:t> </a:t>
            </a:r>
            <a:r>
              <a:rPr lang="ar-SA" b="1" dirty="0">
                <a:latin typeface="F6"/>
                <a:ea typeface="Calibri" panose="020F0502020204030204" pitchFamily="34" charset="0"/>
                <a:cs typeface="F6"/>
              </a:rPr>
              <a:t>یظهر مستخدمو هذا التطبيق من طلاب الجامعة ببیاناتهم الرسمیة ؛ وهذا یعني عدم</a:t>
            </a:r>
            <a:r>
              <a:rPr lang="ar-YE" b="1" dirty="0">
                <a:latin typeface="F6"/>
                <a:ea typeface="Calibri" panose="020F0502020204030204" pitchFamily="34" charset="0"/>
                <a:cs typeface="F6"/>
              </a:rPr>
              <a:t> </a:t>
            </a:r>
            <a:r>
              <a:rPr lang="ar-SA" b="1" dirty="0">
                <a:latin typeface="F6"/>
                <a:ea typeface="Calibri" panose="020F0502020204030204" pitchFamily="34" charset="0"/>
                <a:cs typeface="F6"/>
              </a:rPr>
              <a:t>وجود مستخدم متخفي فیه</a:t>
            </a:r>
            <a:r>
              <a:rPr lang="en-US" b="1" dirty="0">
                <a:latin typeface="Simplified Arabic" panose="02020603050405020304" pitchFamily="18" charset="-78"/>
                <a:ea typeface="Calibri" panose="020F0502020204030204" pitchFamily="34" charset="0"/>
                <a:cs typeface="Arial" panose="020B0604020202020204" pitchFamily="34" charset="0"/>
              </a:rPr>
              <a:t>.</a:t>
            </a:r>
            <a:endParaRPr lang="en-US" b="1"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107000"/>
              </a:lnSpc>
              <a:spcAft>
                <a:spcPts val="800"/>
              </a:spcAft>
              <a:buFont typeface="+mj-lt"/>
              <a:buAutoNum type="arabicPeriod"/>
            </a:pPr>
            <a:r>
              <a:rPr lang="ar-SA" b="1" dirty="0">
                <a:latin typeface="Calibri" panose="020F0502020204030204" pitchFamily="34" charset="0"/>
                <a:ea typeface="Calibri" panose="020F0502020204030204" pitchFamily="34" charset="0"/>
                <a:cs typeface="Times New Roman" panose="02020603050405020304" pitchFamily="18" charset="0"/>
              </a:rPr>
              <a:t> </a:t>
            </a:r>
            <a:r>
              <a:rPr lang="ar-SA" b="1" dirty="0">
                <a:latin typeface="F6"/>
                <a:ea typeface="Calibri" panose="020F0502020204030204" pitchFamily="34" charset="0"/>
                <a:cs typeface="F6"/>
              </a:rPr>
              <a:t>تحت إدارة الجامعة و تحكمها و إشرافها </a:t>
            </a:r>
            <a:r>
              <a:rPr lang="en-US" b="1" dirty="0">
                <a:latin typeface="Simplified Arabic" panose="02020603050405020304" pitchFamily="18" charset="-78"/>
                <a:ea typeface="Calibri" panose="020F0502020204030204" pitchFamily="34" charset="0"/>
                <a:cs typeface="Arial" panose="020B0604020202020204" pitchFamily="34" charset="0"/>
              </a:rPr>
              <a:t>.</a:t>
            </a:r>
            <a:endParaRPr lang="en-US" b="1"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107000"/>
              </a:lnSpc>
              <a:spcAft>
                <a:spcPts val="800"/>
              </a:spcAft>
              <a:buFont typeface="+mj-lt"/>
              <a:buAutoNum type="arabicPeriod"/>
            </a:pPr>
            <a:r>
              <a:rPr lang="ar-SA" b="1" dirty="0">
                <a:latin typeface="F6"/>
                <a:ea typeface="Calibri" panose="020F0502020204030204" pitchFamily="34" charset="0"/>
                <a:cs typeface="F6"/>
              </a:rPr>
              <a:t>تفاعلي و سهل الاستخدام</a:t>
            </a:r>
            <a:r>
              <a:rPr lang="en-US" b="1" dirty="0">
                <a:latin typeface="Simplified Arabic" panose="02020603050405020304" pitchFamily="18" charset="-78"/>
                <a:ea typeface="Calibri" panose="020F0502020204030204" pitchFamily="34" charset="0"/>
                <a:cs typeface="Arial" panose="020B0604020202020204" pitchFamily="34" charset="0"/>
              </a:rPr>
              <a:t>.</a:t>
            </a:r>
            <a:endParaRPr lang="en-US" b="1" dirty="0">
              <a:latin typeface="Calibri" panose="020F0502020204030204" pitchFamily="34" charset="0"/>
              <a:ea typeface="Calibri" panose="020F0502020204030204" pitchFamily="34" charset="0"/>
              <a:cs typeface="Arial" panose="020B0604020202020204" pitchFamily="34" charset="0"/>
            </a:endParaRPr>
          </a:p>
          <a:p>
            <a:pPr algn="r" rtl="1">
              <a:lnSpc>
                <a:spcPct val="150000"/>
              </a:lnSpc>
              <a:spcAft>
                <a:spcPts val="1000"/>
              </a:spcAft>
            </a:pPr>
            <a:endParaRPr lang="en-US" sz="1100" dirty="0">
              <a:latin typeface="Calibri" panose="020F0502020204030204" pitchFamily="34" charset="0"/>
              <a:ea typeface="Calibri" panose="020F0502020204030204" pitchFamily="34" charset="0"/>
              <a:cs typeface="Arial" panose="020B0604020202020204" pitchFamily="34" charset="0"/>
            </a:endParaRPr>
          </a:p>
        </p:txBody>
      </p:sp>
      <p:sp>
        <p:nvSpPr>
          <p:cNvPr id="21" name="Rectangle 20"/>
          <p:cNvSpPr/>
          <p:nvPr/>
        </p:nvSpPr>
        <p:spPr>
          <a:xfrm>
            <a:off x="-3387"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solidFill>
                  <a:srgbClr val="000000"/>
                </a:solidFill>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solidFill>
                  <a:srgbClr val="000000"/>
                </a:solidFill>
                <a:latin typeface="Calibri" panose="020F0502020204030204" pitchFamily="34" charset="0"/>
                <a:ea typeface="Calibri" panose="020F0502020204030204" pitchFamily="34" charset="0"/>
                <a:cs typeface="Calibri" panose="020F0502020204030204" pitchFamily="34" charset="0"/>
              </a:rPr>
              <a:t> ) </a:t>
            </a:r>
            <a:endParaRPr lang="en-ID" dirty="0">
              <a:latin typeface="DIN Next LT Arabic Light" panose="020B0303020203050203" pitchFamily="34" charset="-78"/>
              <a:cs typeface="DIN Next LT Arabic Light" panose="020B0303020203050203" pitchFamily="34" charset="-78"/>
            </a:endParaRPr>
          </a:p>
        </p:txBody>
      </p:sp>
      <p:sp>
        <p:nvSpPr>
          <p:cNvPr id="14" name="TextBox 3">
            <a:extLst>
              <a:ext uri="{FF2B5EF4-FFF2-40B4-BE49-F238E27FC236}">
                <a16:creationId xmlns:a16="http://schemas.microsoft.com/office/drawing/2014/main" id="{3D437887-B649-4BCE-8441-45369F93386A}"/>
              </a:ext>
            </a:extLst>
          </p:cNvPr>
          <p:cNvSpPr txBox="1"/>
          <p:nvPr/>
        </p:nvSpPr>
        <p:spPr>
          <a:xfrm>
            <a:off x="-3387" y="2049425"/>
            <a:ext cx="5290336" cy="1015663"/>
          </a:xfrm>
          <a:prstGeom prst="rect">
            <a:avLst/>
          </a:prstGeom>
          <a:noFill/>
        </p:spPr>
        <p:txBody>
          <a:bodyPr wrap="square" rtlCol="0" anchor="ctr">
            <a:spAutoFit/>
          </a:bodyPr>
          <a:lstStyle/>
          <a:p>
            <a:pPr algn="ctr" rtl="1"/>
            <a:r>
              <a:rPr lang="ar-YE" sz="6000" b="1" dirty="0">
                <a:solidFill>
                  <a:schemeClr val="bg1"/>
                </a:solidFill>
                <a:latin typeface="Calibri" panose="020F0502020204030204" pitchFamily="34" charset="0"/>
                <a:ea typeface="Calibri" panose="020F0502020204030204" pitchFamily="34" charset="0"/>
                <a:cs typeface="Arial" panose="020B0604020202020204" pitchFamily="34" charset="0"/>
              </a:rPr>
              <a:t>أهمية المشروع </a:t>
            </a:r>
            <a:endParaRPr lang="en-ID" sz="6000" b="1" dirty="0">
              <a:solidFill>
                <a:schemeClr val="bg1"/>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177714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054586" y="637310"/>
            <a:ext cx="39469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لوحة الملف الشخصي للمستخدم </a:t>
            </a:r>
            <a:endParaRPr kumimoji="0" lang="ar-YE" altLang="ar-YE" sz="3600" b="1" i="0" u="none" strike="noStrike" cap="none" normalizeH="0" baseline="0" dirty="0">
              <a:ln>
                <a:noFill/>
              </a:ln>
              <a:solidFill>
                <a:schemeClr val="tx1"/>
              </a:solidFill>
              <a:effectLst/>
              <a:cs typeface="Arial" panose="020B0604020202020204" pitchFamily="34" charset="0"/>
            </a:endParaRPr>
          </a:p>
        </p:txBody>
      </p:sp>
      <p:sp>
        <p:nvSpPr>
          <p:cNvPr id="6" name="مربع نص 36">
            <a:extLst>
              <a:ext uri="{FF2B5EF4-FFF2-40B4-BE49-F238E27FC236}">
                <a16:creationId xmlns:a16="http://schemas.microsoft.com/office/drawing/2014/main" id="{061FCB07-3DA8-4DE4-8B47-B7FDECD44941}"/>
              </a:ext>
            </a:extLst>
          </p:cNvPr>
          <p:cNvSpPr txBox="1"/>
          <p:nvPr/>
        </p:nvSpPr>
        <p:spPr>
          <a:xfrm>
            <a:off x="3379470" y="704793"/>
            <a:ext cx="3680460" cy="6086475"/>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8" name="مربع نص 38">
            <a:extLst>
              <a:ext uri="{FF2B5EF4-FFF2-40B4-BE49-F238E27FC236}">
                <a16:creationId xmlns:a16="http://schemas.microsoft.com/office/drawing/2014/main" id="{26824C1B-E612-4D96-A3E3-330998516F8E}"/>
              </a:ext>
            </a:extLst>
          </p:cNvPr>
          <p:cNvSpPr txBox="1"/>
          <p:nvPr/>
        </p:nvSpPr>
        <p:spPr>
          <a:xfrm>
            <a:off x="3379470" y="496484"/>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3781157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769251" y="652699"/>
            <a:ext cx="42322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b="1" dirty="0">
                <a:effectLst/>
                <a:ea typeface="Calibri" panose="020F0502020204030204" pitchFamily="34" charset="0"/>
                <a:cs typeface="Arial" panose="020B0604020202020204" pitchFamily="34" charset="0"/>
              </a:rPr>
              <a:t>واجهات لوحة اضافة منشور وتحديد نوع المنشور</a:t>
            </a:r>
            <a:endParaRPr lang="ar-YE" sz="2000" b="1" dirty="0">
              <a:ea typeface="Calibri" panose="020F0502020204030204" pitchFamily="34" charset="0"/>
              <a:cs typeface="Arial" panose="020B0604020202020204" pitchFamily="34" charset="0"/>
            </a:endParaRPr>
          </a:p>
        </p:txBody>
      </p:sp>
      <p:sp>
        <p:nvSpPr>
          <p:cNvPr id="6" name="مربع نص 36">
            <a:extLst>
              <a:ext uri="{FF2B5EF4-FFF2-40B4-BE49-F238E27FC236}">
                <a16:creationId xmlns:a16="http://schemas.microsoft.com/office/drawing/2014/main" id="{061FCB07-3DA8-4DE4-8B47-B7FDECD44941}"/>
              </a:ext>
            </a:extLst>
          </p:cNvPr>
          <p:cNvSpPr txBox="1"/>
          <p:nvPr/>
        </p:nvSpPr>
        <p:spPr>
          <a:xfrm>
            <a:off x="3379470" y="704793"/>
            <a:ext cx="3680460" cy="6086475"/>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9" name="مربع نص 40">
            <a:extLst>
              <a:ext uri="{FF2B5EF4-FFF2-40B4-BE49-F238E27FC236}">
                <a16:creationId xmlns:a16="http://schemas.microsoft.com/office/drawing/2014/main" id="{31BEC7F8-7075-400E-9BA3-08AE2E7EC4D0}"/>
              </a:ext>
            </a:extLst>
          </p:cNvPr>
          <p:cNvSpPr txBox="1"/>
          <p:nvPr/>
        </p:nvSpPr>
        <p:spPr>
          <a:xfrm>
            <a:off x="3460819" y="385762"/>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673955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239000" y="699687"/>
            <a:ext cx="48641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منشور من قبل عميد على مستوى الجامعة  من نوع صورة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42">
            <a:extLst>
              <a:ext uri="{FF2B5EF4-FFF2-40B4-BE49-F238E27FC236}">
                <a16:creationId xmlns:a16="http://schemas.microsoft.com/office/drawing/2014/main" id="{2C1BDDAE-FD6E-4299-ACC4-DA07F555AC1E}"/>
              </a:ext>
            </a:extLst>
          </p:cNvPr>
          <p:cNvSpPr txBox="1"/>
          <p:nvPr/>
        </p:nvSpPr>
        <p:spPr>
          <a:xfrm>
            <a:off x="3315970" y="314144"/>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3457995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6604000" y="483422"/>
            <a:ext cx="53975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منشور من قبل عميد على مستوى الجامعة  من نوع نص</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44">
            <a:extLst>
              <a:ext uri="{FF2B5EF4-FFF2-40B4-BE49-F238E27FC236}">
                <a16:creationId xmlns:a16="http://schemas.microsoft.com/office/drawing/2014/main" id="{6DF55097-1C32-4D79-A42D-9FEFB69CF43B}"/>
              </a:ext>
            </a:extLst>
          </p:cNvPr>
          <p:cNvSpPr txBox="1"/>
          <p:nvPr/>
        </p:nvSpPr>
        <p:spPr>
          <a:xfrm>
            <a:off x="3070151" y="322262"/>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150998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9074096" y="637310"/>
            <a:ext cx="2927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التعليق على منشور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46">
            <a:extLst>
              <a:ext uri="{FF2B5EF4-FFF2-40B4-BE49-F238E27FC236}">
                <a16:creationId xmlns:a16="http://schemas.microsoft.com/office/drawing/2014/main" id="{D0931663-4A5B-487D-BAAF-BD602CD335BD}"/>
              </a:ext>
            </a:extLst>
          </p:cNvPr>
          <p:cNvSpPr txBox="1"/>
          <p:nvPr/>
        </p:nvSpPr>
        <p:spPr>
          <a:xfrm>
            <a:off x="3362251" y="254403"/>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839120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915125" y="637310"/>
            <a:ext cx="40863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 واجهات منشور طالب على مستوى القسم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48">
            <a:extLst>
              <a:ext uri="{FF2B5EF4-FFF2-40B4-BE49-F238E27FC236}">
                <a16:creationId xmlns:a16="http://schemas.microsoft.com/office/drawing/2014/main" id="{EC5C5AD1-F75F-4522-A6CA-CF15E4F40B23}"/>
              </a:ext>
            </a:extLst>
          </p:cNvPr>
          <p:cNvSpPr txBox="1"/>
          <p:nvPr/>
        </p:nvSpPr>
        <p:spPr>
          <a:xfrm>
            <a:off x="3193180" y="308294"/>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86454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rot="5400000">
            <a:off x="-1336400" y="1336400"/>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810929" y="637310"/>
            <a:ext cx="41905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منشور من نوع صورة مع التفاصيل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8" name="مربع نص 50">
            <a:extLst>
              <a:ext uri="{FF2B5EF4-FFF2-40B4-BE49-F238E27FC236}">
                <a16:creationId xmlns:a16="http://schemas.microsoft.com/office/drawing/2014/main" id="{639BDA31-AB20-4AD1-9898-4A4DD0C5D174}"/>
              </a:ext>
            </a:extLst>
          </p:cNvPr>
          <p:cNvSpPr txBox="1"/>
          <p:nvPr/>
        </p:nvSpPr>
        <p:spPr>
          <a:xfrm>
            <a:off x="3082851" y="314144"/>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135232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7902301" y="637310"/>
            <a:ext cx="40991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منشور من نوع فيديو مع التفاصيل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52">
            <a:extLst>
              <a:ext uri="{FF2B5EF4-FFF2-40B4-BE49-F238E27FC236}">
                <a16:creationId xmlns:a16="http://schemas.microsoft.com/office/drawing/2014/main" id="{436F9557-D3D8-4EFE-8BCF-2878F20C88F8}"/>
              </a:ext>
            </a:extLst>
          </p:cNvPr>
          <p:cNvSpPr txBox="1"/>
          <p:nvPr/>
        </p:nvSpPr>
        <p:spPr>
          <a:xfrm>
            <a:off x="3193180" y="385762"/>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51386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7500938" y="-9021"/>
            <a:ext cx="4691062" cy="646331"/>
          </a:xfrm>
          <a:prstGeom prst="rect">
            <a:avLst/>
          </a:prstGeom>
          <a:noFill/>
        </p:spPr>
        <p:txBody>
          <a:bodyPr wrap="square" rtlCol="0" anchor="ctr">
            <a:spAutoFit/>
          </a:bodyPr>
          <a:lstStyle/>
          <a:p>
            <a:pPr marL="685800" indent="-685800" algn="r" rtl="1">
              <a:buFont typeface="Arial" panose="020B0604020202020204" pitchFamily="34" charset="0"/>
              <a:buChar char="•"/>
            </a:pPr>
            <a:r>
              <a:rPr lang="ar-SA" sz="3600" b="1" dirty="0">
                <a:effectLst/>
                <a:latin typeface="Calibri" panose="020F0502020204030204" pitchFamily="34" charset="0"/>
                <a:ea typeface="Calibri" panose="020F0502020204030204" pitchFamily="34" charset="0"/>
                <a:cs typeface="Arial" panose="020B0604020202020204" pitchFamily="34" charset="0"/>
              </a:rPr>
              <a:t>واجهات التطبيق</a:t>
            </a:r>
            <a:endParaRPr lang="ar-YE" sz="36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7434" y="6307917"/>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
        <p:nvSpPr>
          <p:cNvPr id="16" name="مستطيل 15">
            <a:extLst>
              <a:ext uri="{FF2B5EF4-FFF2-40B4-BE49-F238E27FC236}">
                <a16:creationId xmlns:a16="http://schemas.microsoft.com/office/drawing/2014/main" id="{4BF2035C-FBDA-4039-B91C-1CE3B1F26E50}"/>
              </a:ext>
            </a:extLst>
          </p:cNvPr>
          <p:cNvSpPr/>
          <p:nvPr/>
        </p:nvSpPr>
        <p:spPr>
          <a:xfrm>
            <a:off x="877047" y="550083"/>
            <a:ext cx="8312727" cy="6307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YE" dirty="0"/>
          </a:p>
        </p:txBody>
      </p:sp>
      <p:sp>
        <p:nvSpPr>
          <p:cNvPr id="3" name="Rectangle 4">
            <a:extLst>
              <a:ext uri="{FF2B5EF4-FFF2-40B4-BE49-F238E27FC236}">
                <a16:creationId xmlns:a16="http://schemas.microsoft.com/office/drawing/2014/main" id="{1362B214-795D-475B-8137-8C875313A92A}"/>
              </a:ext>
            </a:extLst>
          </p:cNvPr>
          <p:cNvSpPr>
            <a:spLocks noChangeArrowheads="1"/>
          </p:cNvSpPr>
          <p:nvPr/>
        </p:nvSpPr>
        <p:spPr bwMode="auto">
          <a:xfrm>
            <a:off x="8660522" y="637310"/>
            <a:ext cx="33409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749425" algn="l"/>
              </a:tabLst>
              <a:defRPr>
                <a:solidFill>
                  <a:schemeClr val="tx1"/>
                </a:solidFill>
                <a:latin typeface="Arial" panose="020B0604020202020204" pitchFamily="34" charset="0"/>
              </a:defRPr>
            </a:lvl1pPr>
            <a:lvl2pPr eaLnBrk="0" fontAlgn="base" hangingPunct="0">
              <a:spcBef>
                <a:spcPct val="0"/>
              </a:spcBef>
              <a:spcAft>
                <a:spcPct val="0"/>
              </a:spcAft>
              <a:tabLst>
                <a:tab pos="1749425" algn="l"/>
              </a:tabLst>
              <a:defRPr>
                <a:solidFill>
                  <a:schemeClr val="tx1"/>
                </a:solidFill>
                <a:latin typeface="Arial" panose="020B0604020202020204" pitchFamily="34" charset="0"/>
              </a:defRPr>
            </a:lvl2pPr>
            <a:lvl3pPr eaLnBrk="0" fontAlgn="base" hangingPunct="0">
              <a:spcBef>
                <a:spcPct val="0"/>
              </a:spcBef>
              <a:spcAft>
                <a:spcPct val="0"/>
              </a:spcAft>
              <a:tabLst>
                <a:tab pos="1749425" algn="l"/>
              </a:tabLst>
              <a:defRPr>
                <a:solidFill>
                  <a:schemeClr val="tx1"/>
                </a:solidFill>
                <a:latin typeface="Arial" panose="020B0604020202020204" pitchFamily="34" charset="0"/>
              </a:defRPr>
            </a:lvl3pPr>
            <a:lvl4pPr eaLnBrk="0" fontAlgn="base" hangingPunct="0">
              <a:spcBef>
                <a:spcPct val="0"/>
              </a:spcBef>
              <a:spcAft>
                <a:spcPct val="0"/>
              </a:spcAft>
              <a:tabLst>
                <a:tab pos="1749425" algn="l"/>
              </a:tabLst>
              <a:defRPr>
                <a:solidFill>
                  <a:schemeClr val="tx1"/>
                </a:solidFill>
                <a:latin typeface="Arial" panose="020B0604020202020204" pitchFamily="34" charset="0"/>
              </a:defRPr>
            </a:lvl4pPr>
            <a:lvl5pPr eaLnBrk="0" fontAlgn="base" hangingPunct="0">
              <a:spcBef>
                <a:spcPct val="0"/>
              </a:spcBef>
              <a:spcAft>
                <a:spcPct val="0"/>
              </a:spcAft>
              <a:tabLst>
                <a:tab pos="1749425" algn="l"/>
              </a:tabLst>
              <a:defRPr>
                <a:solidFill>
                  <a:schemeClr val="tx1"/>
                </a:solidFill>
                <a:latin typeface="Arial" panose="020B0604020202020204" pitchFamily="34" charset="0"/>
              </a:defRPr>
            </a:lvl5pPr>
            <a:lvl6pPr eaLnBrk="0" fontAlgn="base" hangingPunct="0">
              <a:spcBef>
                <a:spcPct val="0"/>
              </a:spcBef>
              <a:spcAft>
                <a:spcPct val="0"/>
              </a:spcAft>
              <a:tabLst>
                <a:tab pos="1749425" algn="l"/>
              </a:tabLst>
              <a:defRPr>
                <a:solidFill>
                  <a:schemeClr val="tx1"/>
                </a:solidFill>
                <a:latin typeface="Arial" panose="020B0604020202020204" pitchFamily="34" charset="0"/>
              </a:defRPr>
            </a:lvl6pPr>
            <a:lvl7pPr eaLnBrk="0" fontAlgn="base" hangingPunct="0">
              <a:spcBef>
                <a:spcPct val="0"/>
              </a:spcBef>
              <a:spcAft>
                <a:spcPct val="0"/>
              </a:spcAft>
              <a:tabLst>
                <a:tab pos="1749425" algn="l"/>
              </a:tabLst>
              <a:defRPr>
                <a:solidFill>
                  <a:schemeClr val="tx1"/>
                </a:solidFill>
                <a:latin typeface="Arial" panose="020B0604020202020204" pitchFamily="34" charset="0"/>
              </a:defRPr>
            </a:lvl7pPr>
            <a:lvl8pPr eaLnBrk="0" fontAlgn="base" hangingPunct="0">
              <a:spcBef>
                <a:spcPct val="0"/>
              </a:spcBef>
              <a:spcAft>
                <a:spcPct val="0"/>
              </a:spcAft>
              <a:tabLst>
                <a:tab pos="1749425" algn="l"/>
              </a:tabLst>
              <a:defRPr>
                <a:solidFill>
                  <a:schemeClr val="tx1"/>
                </a:solidFill>
                <a:latin typeface="Arial" panose="020B0604020202020204" pitchFamily="34" charset="0"/>
              </a:defRPr>
            </a:lvl8pPr>
            <a:lvl9pPr eaLnBrk="0" fontAlgn="base" hangingPunct="0">
              <a:spcBef>
                <a:spcPct val="0"/>
              </a:spcBef>
              <a:spcAft>
                <a:spcPct val="0"/>
              </a:spcAft>
              <a:tabLst>
                <a:tab pos="1749425" algn="l"/>
              </a:tabLst>
              <a:defRPr>
                <a:solidFill>
                  <a:schemeClr val="tx1"/>
                </a:solidFill>
                <a:latin typeface="Arial" panose="020B0604020202020204" pitchFamily="34" charset="0"/>
              </a:defRPr>
            </a:lvl9pPr>
          </a:lstStyle>
          <a:p>
            <a:pPr marL="285750" marR="0" lvl="0" indent="-285750" algn="r" defTabSz="914400" rtl="1" eaLnBrk="0" fontAlgn="base" latinLnBrk="0" hangingPunct="0">
              <a:lnSpc>
                <a:spcPct val="100000"/>
              </a:lnSpc>
              <a:spcBef>
                <a:spcPct val="0"/>
              </a:spcBef>
              <a:spcAft>
                <a:spcPct val="0"/>
              </a:spcAft>
              <a:buClrTx/>
              <a:buSzTx/>
              <a:buFont typeface="Arial" panose="020B0604020202020204" pitchFamily="34" charset="0"/>
              <a:buChar char="•"/>
              <a:tabLst>
                <a:tab pos="1749425" algn="l"/>
              </a:tabLst>
            </a:pPr>
            <a:r>
              <a:rPr lang="ar-YE" sz="2000" b="1" dirty="0">
                <a:effectLst/>
                <a:ea typeface="Calibri" panose="020F0502020204030204" pitchFamily="34" charset="0"/>
                <a:cs typeface="Arial" panose="020B0604020202020204" pitchFamily="34" charset="0"/>
              </a:rPr>
              <a:t>واجهات تسجيل الخروج للمستخدم </a:t>
            </a:r>
            <a:endParaRPr kumimoji="0" lang="ar-YE" altLang="ar-YE" sz="3200" b="1" i="0" u="none" strike="noStrike" cap="none" normalizeH="0" baseline="0" dirty="0">
              <a:ln>
                <a:noFill/>
              </a:ln>
              <a:solidFill>
                <a:schemeClr val="tx1"/>
              </a:solidFill>
              <a:effectLst/>
              <a:cs typeface="Arial" panose="020B0604020202020204" pitchFamily="34" charset="0"/>
            </a:endParaRPr>
          </a:p>
        </p:txBody>
      </p:sp>
      <p:sp>
        <p:nvSpPr>
          <p:cNvPr id="6" name="مربع نص 54">
            <a:extLst>
              <a:ext uri="{FF2B5EF4-FFF2-40B4-BE49-F238E27FC236}">
                <a16:creationId xmlns:a16="http://schemas.microsoft.com/office/drawing/2014/main" id="{CBF85425-FD5E-4BC1-9BBD-61677A83D2C1}"/>
              </a:ext>
            </a:extLst>
          </p:cNvPr>
          <p:cNvSpPr txBox="1"/>
          <p:nvPr/>
        </p:nvSpPr>
        <p:spPr>
          <a:xfrm>
            <a:off x="3230319" y="385762"/>
            <a:ext cx="3680460" cy="6086475"/>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58124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عنصر نائب للصورة 11" descr="صورة تحتوي على داخلي, سرير, كوب, جالس&#10;&#10;تم إنشاء الوصف تلقائياً">
            <a:extLst>
              <a:ext uri="{FF2B5EF4-FFF2-40B4-BE49-F238E27FC236}">
                <a16:creationId xmlns:a16="http://schemas.microsoft.com/office/drawing/2014/main" id="{3BEFC667-93BA-4534-8035-8E0F45D358E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13" name="Rectangle 9">
            <a:extLst>
              <a:ext uri="{FF2B5EF4-FFF2-40B4-BE49-F238E27FC236}">
                <a16:creationId xmlns:a16="http://schemas.microsoft.com/office/drawing/2014/main" id="{C730CA87-51BE-4244-9E54-8AE4009516DF}"/>
              </a:ext>
            </a:extLst>
          </p:cNvPr>
          <p:cNvSpPr/>
          <p:nvPr/>
        </p:nvSpPr>
        <p:spPr>
          <a:xfrm>
            <a:off x="0" y="4665"/>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3" name="Isosceles Triangle 5"/>
          <p:cNvSpPr/>
          <p:nvPr/>
        </p:nvSpPr>
        <p:spPr>
          <a:xfrm rot="1800000">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4" name="Isosceles Triangle 5"/>
          <p:cNvSpPr/>
          <p:nvPr/>
        </p:nvSpPr>
        <p:spPr>
          <a:xfrm rot="19800000">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8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5" name="Isosceles Triangle 5"/>
          <p:cNvSpPr/>
          <p:nvPr/>
        </p:nvSpPr>
        <p:spPr>
          <a:xfrm>
            <a:off x="4172263" y="989671"/>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7" name="TextBox 6"/>
          <p:cNvSpPr txBox="1"/>
          <p:nvPr/>
        </p:nvSpPr>
        <p:spPr>
          <a:xfrm>
            <a:off x="3632616" y="2274839"/>
            <a:ext cx="4926768" cy="2308324"/>
          </a:xfrm>
          <a:prstGeom prst="rect">
            <a:avLst/>
          </a:prstGeom>
          <a:noFill/>
        </p:spPr>
        <p:txBody>
          <a:bodyPr wrap="square" rtlCol="0" anchor="ctr">
            <a:spAutoFit/>
          </a:bodyPr>
          <a:lstStyle/>
          <a:p>
            <a:pPr algn="ctr" rtl="1"/>
            <a:r>
              <a:rPr lang="ar-YE" sz="7200" b="1" dirty="0">
                <a:solidFill>
                  <a:schemeClr val="bg1"/>
                </a:solidFill>
                <a:latin typeface="DIN Next LT Arabic Light" panose="020B0303020203050203" pitchFamily="34" charset="-78"/>
                <a:cs typeface="DIN Next LT Arabic Light" panose="020B0303020203050203" pitchFamily="34" charset="-78"/>
              </a:rPr>
              <a:t>الفصل</a:t>
            </a:r>
            <a:endParaRPr lang="ar-EG" sz="7200" b="1" dirty="0">
              <a:solidFill>
                <a:schemeClr val="bg1"/>
              </a:solidFill>
              <a:latin typeface="DIN Next LT Arabic Light" panose="020B0303020203050203" pitchFamily="34" charset="-78"/>
              <a:cs typeface="DIN Next LT Arabic Light" panose="020B0303020203050203" pitchFamily="34" charset="-78"/>
            </a:endParaRPr>
          </a:p>
          <a:p>
            <a:pPr algn="ctr" rtl="1"/>
            <a:r>
              <a:rPr lang="ar-YE" sz="7200" b="1" dirty="0">
                <a:solidFill>
                  <a:schemeClr val="bg1"/>
                </a:solidFill>
                <a:latin typeface="DIN Next LT Arabic Light" panose="020B0303020203050203" pitchFamily="34" charset="-78"/>
                <a:cs typeface="DIN Next LT Arabic Light" panose="020B0303020203050203" pitchFamily="34" charset="-78"/>
              </a:rPr>
              <a:t>السادس</a:t>
            </a:r>
            <a:endParaRPr lang="en-ID" sz="7200" b="1" dirty="0">
              <a:solidFill>
                <a:schemeClr val="bg1"/>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20176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osceles Triangle 5"/>
          <p:cNvSpPr/>
          <p:nvPr/>
        </p:nvSpPr>
        <p:spPr>
          <a:xfrm rot="1800000">
            <a:off x="1315749" y="292527"/>
            <a:ext cx="4615735" cy="5097531"/>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4" name="Isosceles Triangle 5"/>
          <p:cNvSpPr/>
          <p:nvPr/>
        </p:nvSpPr>
        <p:spPr>
          <a:xfrm rot="19800000">
            <a:off x="965187" y="509199"/>
            <a:ext cx="4615735" cy="5097531"/>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6" y="6310858"/>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latin typeface="Calibri" panose="020F0502020204030204" pitchFamily="34" charset="0"/>
                <a:ea typeface="Calibri" panose="020F0502020204030204" pitchFamily="34" charset="0"/>
                <a:cs typeface="Traditional Arabic" panose="02020603050405020304" pitchFamily="18" charset="-78"/>
              </a:rPr>
              <a:t>تطبيق (</a:t>
            </a:r>
            <a:r>
              <a:rPr lang="en-US" b="1" dirty="0">
                <a:solidFill>
                  <a:srgbClr val="000000"/>
                </a:solidFill>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latin typeface="Calibri" panose="020F0502020204030204" pitchFamily="34" charset="0"/>
                <a:ea typeface="Calibri" panose="020F0502020204030204" pitchFamily="34" charset="0"/>
                <a:cs typeface="Traditional Arabic" panose="02020603050405020304" pitchFamily="18" charset="-78"/>
              </a:rPr>
              <a:t> )</a:t>
            </a:r>
            <a:endParaRPr lang="en-ID" dirty="0">
              <a:latin typeface="DIN Next LT Arabic Light" panose="020B0303020203050203" pitchFamily="34" charset="-78"/>
              <a:cs typeface="DIN Next LT Arabic Light" panose="020B0303020203050203" pitchFamily="34" charset="-78"/>
            </a:endParaRPr>
          </a:p>
        </p:txBody>
      </p:sp>
      <p:sp>
        <p:nvSpPr>
          <p:cNvPr id="7" name="مربع نص 6">
            <a:extLst>
              <a:ext uri="{FF2B5EF4-FFF2-40B4-BE49-F238E27FC236}">
                <a16:creationId xmlns:a16="http://schemas.microsoft.com/office/drawing/2014/main" id="{2FD49A81-D648-4F42-8AD4-7605393D283F}"/>
              </a:ext>
            </a:extLst>
          </p:cNvPr>
          <p:cNvSpPr txBox="1"/>
          <p:nvPr/>
        </p:nvSpPr>
        <p:spPr>
          <a:xfrm>
            <a:off x="6167718" y="363231"/>
            <a:ext cx="6896673" cy="5839291"/>
          </a:xfrm>
          <a:prstGeom prst="rect">
            <a:avLst/>
          </a:prstGeom>
          <a:noFill/>
        </p:spPr>
        <p:txBody>
          <a:bodyPr wrap="square" rtlCol="1">
            <a:spAutoFit/>
          </a:bodyPr>
          <a:lstStyle/>
          <a:p>
            <a:pPr lvl="3" algn="r" rtl="1">
              <a:lnSpc>
                <a:spcPct val="115000"/>
              </a:lnSpc>
              <a:spcAft>
                <a:spcPts val="800"/>
              </a:spcAft>
            </a:pPr>
            <a:r>
              <a:rPr lang="ar-SA" sz="2800" b="1" dirty="0">
                <a:solidFill>
                  <a:srgbClr val="FF0000"/>
                </a:solidFill>
                <a:latin typeface="Calibri" panose="020F0502020204030204" pitchFamily="34" charset="0"/>
                <a:ea typeface="Calibri" panose="020F0502020204030204" pitchFamily="34" charset="0"/>
                <a:cs typeface="Arial" panose="020B0604020202020204" pitchFamily="34" charset="0"/>
              </a:rPr>
              <a:t>حدود المشروع </a:t>
            </a:r>
            <a:r>
              <a:rPr lang="ar-YE" sz="2800" b="1" dirty="0">
                <a:solidFill>
                  <a:srgbClr val="FF0000"/>
                </a:solidFill>
                <a:latin typeface="Calibri" panose="020F0502020204030204" pitchFamily="34" charset="0"/>
                <a:ea typeface="Calibri" panose="020F0502020204030204" pitchFamily="34" charset="0"/>
                <a:cs typeface="Arial" panose="020B0604020202020204" pitchFamily="34" charset="0"/>
              </a:rPr>
              <a:t>:</a:t>
            </a:r>
            <a:endParaRPr lang="ar-YE" sz="2000" b="1"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lvl="2" algn="r" rtl="1">
              <a:lnSpc>
                <a:spcPct val="115000"/>
              </a:lnSpc>
              <a:spcAft>
                <a:spcPts val="800"/>
              </a:spcAft>
            </a:pPr>
            <a:r>
              <a:rPr lang="ar-SA" sz="2400" dirty="0">
                <a:latin typeface="Calibri" panose="020F0502020204030204" pitchFamily="34" charset="0"/>
                <a:ea typeface="Calibri" panose="020F0502020204030204" pitchFamily="34" charset="0"/>
                <a:cs typeface="Arial" panose="020B0604020202020204" pitchFamily="34" charset="0"/>
              </a:rPr>
              <a:t>الحدود المكانية :</a:t>
            </a:r>
            <a:endParaRPr lang="en-US" dirty="0">
              <a:latin typeface="Calibri" panose="020F0502020204030204" pitchFamily="34" charset="0"/>
              <a:ea typeface="Calibri" panose="020F0502020204030204" pitchFamily="34" charset="0"/>
              <a:cs typeface="Arial" panose="020B0604020202020204" pitchFamily="34" charset="0"/>
            </a:endParaRPr>
          </a:p>
          <a:p>
            <a:pPr marL="1257269" lvl="2" indent="-342891" algn="r" rtl="1">
              <a:lnSpc>
                <a:spcPct val="115000"/>
              </a:lnSpc>
              <a:spcAft>
                <a:spcPts val="800"/>
              </a:spcAft>
              <a:buFont typeface="Symbol" panose="05050102010706020507" pitchFamily="18" charset="2"/>
              <a:buChar char=""/>
            </a:pPr>
            <a:r>
              <a:rPr lang="ar-YE" sz="2400" dirty="0">
                <a:latin typeface="Calibri" panose="020F0502020204030204" pitchFamily="34" charset="0"/>
                <a:ea typeface="Calibri" panose="020F0502020204030204" pitchFamily="34" charset="0"/>
                <a:cs typeface="Arial" panose="020B0604020202020204" pitchFamily="34" charset="0"/>
              </a:rPr>
              <a:t>سي</a:t>
            </a:r>
            <a:r>
              <a:rPr lang="ar-SA" sz="2400" dirty="0">
                <a:latin typeface="Calibri" panose="020F0502020204030204" pitchFamily="34" charset="0"/>
                <a:ea typeface="Calibri" panose="020F0502020204030204" pitchFamily="34" charset="0"/>
                <a:cs typeface="Arial" panose="020B0604020202020204" pitchFamily="34" charset="0"/>
              </a:rPr>
              <a:t>تم تطبيق فكرة المشروع في الجمهورية اليمنية - صنعاء - جامعة الأندلس  </a:t>
            </a:r>
            <a:endParaRPr lang="ar-YE" sz="2400" dirty="0">
              <a:latin typeface="Calibri" panose="020F0502020204030204" pitchFamily="34" charset="0"/>
              <a:ea typeface="Calibri" panose="020F0502020204030204" pitchFamily="34" charset="0"/>
              <a:cs typeface="Arial" panose="020B0604020202020204" pitchFamily="34" charset="0"/>
            </a:endParaRPr>
          </a:p>
          <a:p>
            <a:pPr marL="914378" lvl="2" algn="r" rtl="1">
              <a:lnSpc>
                <a:spcPct val="115000"/>
              </a:lnSpc>
              <a:spcAft>
                <a:spcPts val="800"/>
              </a:spcAft>
            </a:pPr>
            <a:r>
              <a:rPr lang="ar-SA" sz="2400" dirty="0">
                <a:latin typeface="Calibri" panose="020F0502020204030204" pitchFamily="34" charset="0"/>
                <a:ea typeface="Calibri" panose="020F0502020204030204" pitchFamily="34" charset="0"/>
                <a:cs typeface="Arial" panose="020B0604020202020204" pitchFamily="34" charset="0"/>
              </a:rPr>
              <a:t>الحدود الزمانية :</a:t>
            </a:r>
            <a:endParaRPr lang="en-US" dirty="0">
              <a:latin typeface="Calibri" panose="020F0502020204030204" pitchFamily="34" charset="0"/>
              <a:ea typeface="Calibri" panose="020F0502020204030204" pitchFamily="34" charset="0"/>
              <a:cs typeface="Arial" panose="020B0604020202020204" pitchFamily="34" charset="0"/>
            </a:endParaRPr>
          </a:p>
          <a:p>
            <a:pPr marL="1257269" lvl="2" indent="-342891" algn="r" rtl="1">
              <a:lnSpc>
                <a:spcPct val="115000"/>
              </a:lnSpc>
              <a:spcAft>
                <a:spcPts val="800"/>
              </a:spcAft>
              <a:buFont typeface="Symbol" panose="05050102010706020507" pitchFamily="18" charset="2"/>
              <a:buChar char=""/>
            </a:pPr>
            <a:r>
              <a:rPr lang="ar-SA" sz="2400" dirty="0">
                <a:latin typeface="Calibri" panose="020F0502020204030204" pitchFamily="34" charset="0"/>
                <a:ea typeface="Calibri" panose="020F0502020204030204" pitchFamily="34" charset="0"/>
                <a:cs typeface="Arial" panose="020B0604020202020204" pitchFamily="34" charset="0"/>
              </a:rPr>
              <a:t>2022م – 2023م</a:t>
            </a:r>
            <a:endParaRPr lang="ar-YE" sz="2400" dirty="0">
              <a:latin typeface="Calibri" panose="020F0502020204030204" pitchFamily="34" charset="0"/>
              <a:ea typeface="Calibri" panose="020F0502020204030204" pitchFamily="34" charset="0"/>
              <a:cs typeface="Arial" panose="020B0604020202020204" pitchFamily="34" charset="0"/>
            </a:endParaRPr>
          </a:p>
          <a:p>
            <a:pPr lvl="1" algn="r" rtl="1">
              <a:lnSpc>
                <a:spcPct val="115000"/>
              </a:lnSpc>
              <a:spcAft>
                <a:spcPts val="800"/>
              </a:spcAft>
            </a:pPr>
            <a:r>
              <a:rPr lang="ar-YE" sz="2400" dirty="0">
                <a:latin typeface="Calibri" panose="020F0502020204030204" pitchFamily="34" charset="0"/>
                <a:ea typeface="Calibri" panose="020F0502020204030204" pitchFamily="34" charset="0"/>
                <a:cs typeface="Arial" panose="020B0604020202020204" pitchFamily="34" charset="0"/>
              </a:rPr>
              <a:t>      </a:t>
            </a:r>
            <a:r>
              <a:rPr lang="ar-SA" sz="2400" dirty="0">
                <a:latin typeface="Calibri" panose="020F0502020204030204" pitchFamily="34" charset="0"/>
                <a:ea typeface="Calibri" panose="020F0502020204030204" pitchFamily="34" charset="0"/>
                <a:cs typeface="Arial" panose="020B0604020202020204" pitchFamily="34" charset="0"/>
              </a:rPr>
              <a:t> الحدود الوظيفية :</a:t>
            </a:r>
            <a:endParaRPr lang="en-US" dirty="0">
              <a:latin typeface="Calibri" panose="020F0502020204030204" pitchFamily="34" charset="0"/>
              <a:ea typeface="Calibri" panose="020F0502020204030204" pitchFamily="34" charset="0"/>
              <a:cs typeface="Arial" panose="020B0604020202020204" pitchFamily="34" charset="0"/>
            </a:endParaRPr>
          </a:p>
          <a:p>
            <a:pPr marL="1257269" lvl="2" indent="-342891" algn="r" rtl="1">
              <a:lnSpc>
                <a:spcPct val="115000"/>
              </a:lnSpc>
              <a:spcAft>
                <a:spcPts val="800"/>
              </a:spcAft>
              <a:buFont typeface="Symbol" panose="05050102010706020507" pitchFamily="18" charset="2"/>
              <a:buChar char=""/>
            </a:pPr>
            <a:r>
              <a:rPr lang="ar-SA" sz="2400" dirty="0">
                <a:latin typeface="Calibri" panose="020F0502020204030204" pitchFamily="34" charset="0"/>
                <a:ea typeface="Calibri" panose="020F0502020204030204" pitchFamily="34" charset="0"/>
                <a:cs typeface="Arial" panose="020B0604020202020204" pitchFamily="34" charset="0"/>
              </a:rPr>
              <a:t>بناء تطبيق </a:t>
            </a:r>
            <a:r>
              <a:rPr lang="ar-SA" sz="2400" dirty="0" err="1">
                <a:latin typeface="Calibri" panose="020F0502020204030204" pitchFamily="34" charset="0"/>
                <a:ea typeface="Calibri" panose="020F0502020204030204" pitchFamily="34" charset="0"/>
                <a:cs typeface="Arial" panose="020B0604020202020204" pitchFamily="34" charset="0"/>
              </a:rPr>
              <a:t>الاكتروني</a:t>
            </a:r>
            <a:r>
              <a:rPr lang="ar-SA" sz="2400" dirty="0">
                <a:latin typeface="Calibri" panose="020F0502020204030204" pitchFamily="34" charset="0"/>
                <a:ea typeface="Calibri" panose="020F0502020204030204" pitchFamily="34" charset="0"/>
                <a:cs typeface="Arial" panose="020B0604020202020204" pitchFamily="34" charset="0"/>
              </a:rPr>
              <a:t> تفاعلي وتواصلي بين أفراد </a:t>
            </a:r>
            <a:r>
              <a:rPr lang="ar-SA" sz="2400" dirty="0" err="1">
                <a:latin typeface="Calibri" panose="020F0502020204030204" pitchFamily="34" charset="0"/>
                <a:ea typeface="Calibri" panose="020F0502020204030204" pitchFamily="34" charset="0"/>
                <a:cs typeface="Arial" panose="020B0604020202020204" pitchFamily="34" charset="0"/>
              </a:rPr>
              <a:t>الجامعه</a:t>
            </a:r>
            <a:r>
              <a:rPr lang="ar-SA" sz="2400" dirty="0">
                <a:latin typeface="Calibri" panose="020F0502020204030204" pitchFamily="34" charset="0"/>
                <a:ea typeface="Calibri" panose="020F0502020204030204" pitchFamily="34" charset="0"/>
                <a:cs typeface="Arial" panose="020B0604020202020204" pitchFamily="34" charset="0"/>
              </a:rPr>
              <a:t> (طلاب - مدرسين - رؤساء أقسام وعمداء الكليات ) تسمح للطلاب تبادل الأفكار فيما بينهم ، و للمدرسين بطرح الأفكار للطالب ، تحت إشراف رؤساء الاقسام وعملاء الكليات</a:t>
            </a:r>
            <a:endParaRPr lang="en-ID" sz="1600"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968880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3485680" y="667883"/>
            <a:ext cx="4691062" cy="5268237"/>
          </a:xfrm>
          <a:prstGeom prst="rect">
            <a:avLst/>
          </a:prstGeom>
          <a:noFill/>
        </p:spPr>
        <p:txBody>
          <a:bodyPr wrap="square" rtlCol="0" anchor="ctr">
            <a:spAutoFit/>
          </a:bodyPr>
          <a:lstStyle/>
          <a:p>
            <a:pPr algn="ctr" rtl="1">
              <a:lnSpc>
                <a:spcPct val="115000"/>
              </a:lnSpc>
              <a:spcAft>
                <a:spcPts val="1000"/>
              </a:spcAft>
            </a:pPr>
            <a:r>
              <a:rPr lang="ar-SA" sz="3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الفصل السادس</a:t>
            </a:r>
            <a:endParaRPr lang="en-US" sz="3200" b="1"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1000"/>
              </a:spcAft>
            </a:pPr>
            <a:r>
              <a:rPr lang="ar-YE" sz="2000" b="1"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الاستنتاجات والتوصيات</a:t>
            </a:r>
            <a:endParaRPr lang="en-US" sz="2000" b="1"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pPr algn="ctr" rtl="1">
              <a:lnSpc>
                <a:spcPct val="250000"/>
              </a:lnSpc>
              <a:spcAft>
                <a:spcPts val="1000"/>
              </a:spcAft>
            </a:pPr>
            <a:r>
              <a:rPr lang="ar-SA" sz="1800" dirty="0">
                <a:effectLst/>
                <a:latin typeface="Calibri" panose="020F0502020204030204" pitchFamily="34" charset="0"/>
                <a:ea typeface="Calibri" panose="020F0502020204030204" pitchFamily="34" charset="0"/>
                <a:cs typeface="Arial" panose="020B0604020202020204" pitchFamily="34" charset="0"/>
              </a:rPr>
              <a:t>سوف نقوم في هذا الفصل التحدث عن كل ما يتعلق بالمشروع من حيث كلا من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200000"/>
              </a:lnSpc>
              <a:spcAft>
                <a:spcPts val="1000"/>
              </a:spcAft>
            </a:pPr>
            <a:r>
              <a:rPr lang="ar-SA" sz="1800" dirty="0">
                <a:effectLst/>
                <a:latin typeface="Calibri" panose="020F0502020204030204" pitchFamily="34" charset="0"/>
                <a:ea typeface="Calibri" panose="020F0502020204030204" pitchFamily="34" charset="0"/>
                <a:cs typeface="Arial" panose="020B0604020202020204" pitchFamily="34" charset="0"/>
              </a:rPr>
              <a:t>1-المقدمة.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200000"/>
              </a:lnSpc>
              <a:spcAft>
                <a:spcPts val="1000"/>
              </a:spcAft>
            </a:pPr>
            <a:r>
              <a:rPr lang="ar-SA" sz="1800" dirty="0">
                <a:effectLst/>
                <a:latin typeface="Calibri" panose="020F0502020204030204" pitchFamily="34" charset="0"/>
                <a:ea typeface="Calibri" panose="020F0502020204030204" pitchFamily="34" charset="0"/>
                <a:cs typeface="Arial" panose="020B0604020202020204" pitchFamily="34" charset="0"/>
              </a:rPr>
              <a:t>2-الاستنتاجات.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200000"/>
              </a:lnSpc>
              <a:spcAft>
                <a:spcPts val="1000"/>
              </a:spcAft>
            </a:pPr>
            <a:r>
              <a:rPr lang="ar-SA" sz="1800" dirty="0">
                <a:effectLst/>
                <a:latin typeface="Calibri" panose="020F0502020204030204" pitchFamily="34" charset="0"/>
                <a:ea typeface="Calibri" panose="020F0502020204030204" pitchFamily="34" charset="0"/>
                <a:cs typeface="Arial" panose="020B0604020202020204" pitchFamily="34" charset="0"/>
              </a:rPr>
              <a:t>3-التوصيات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200000"/>
              </a:lnSpc>
              <a:spcAft>
                <a:spcPts val="1000"/>
              </a:spcAft>
            </a:pPr>
            <a:r>
              <a:rPr lang="ar-SA" sz="1800" dirty="0">
                <a:effectLst/>
                <a:latin typeface="Calibri" panose="020F0502020204030204" pitchFamily="34" charset="0"/>
                <a:ea typeface="Calibri" panose="020F0502020204030204" pitchFamily="34" charset="0"/>
                <a:cs typeface="Arial" panose="020B0604020202020204" pitchFamily="34" charset="0"/>
              </a:rPr>
              <a:t>4-المراجع.</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8969115" y="6307915"/>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Tree>
    <p:extLst>
      <p:ext uri="{BB962C8B-B14F-4D97-AF65-F5344CB8AC3E}">
        <p14:creationId xmlns:p14="http://schemas.microsoft.com/office/powerpoint/2010/main" val="102777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2768708" y="1864109"/>
            <a:ext cx="6972192" cy="3663182"/>
          </a:xfrm>
          <a:prstGeom prst="rect">
            <a:avLst/>
          </a:prstGeom>
          <a:noFill/>
        </p:spPr>
        <p:txBody>
          <a:bodyPr wrap="square" rtlCol="0" anchor="ctr">
            <a:spAutoFit/>
          </a:bodyPr>
          <a:lstStyle/>
          <a:p>
            <a:pPr algn="ctr">
              <a:lnSpc>
                <a:spcPct val="115000"/>
              </a:lnSpc>
              <a:spcAft>
                <a:spcPts val="1000"/>
              </a:spcAft>
            </a:pPr>
            <a:r>
              <a:rPr lang="ar-SA" sz="3200" b="1" dirty="0">
                <a:solidFill>
                  <a:schemeClr val="accent1">
                    <a:lumMod val="50000"/>
                  </a:schemeClr>
                </a:solidFill>
                <a:effectLst/>
                <a:latin typeface="Calibri" panose="020F0502020204030204" pitchFamily="34" charset="0"/>
                <a:ea typeface="Calibri" panose="020F0502020204030204" pitchFamily="34" charset="0"/>
                <a:cs typeface="Traditional Arabic" panose="02020603050405020304" pitchFamily="18" charset="-78"/>
              </a:rPr>
              <a:t> </a:t>
            </a:r>
            <a:r>
              <a:rPr lang="ar-SA" sz="3200" b="1" dirty="0">
                <a:solidFill>
                  <a:schemeClr val="accent1">
                    <a:lumMod val="50000"/>
                  </a:schemeClr>
                </a:solidFill>
                <a:effectLst/>
                <a:latin typeface="Arial" panose="020B0604020202020204" pitchFamily="34" charset="0"/>
                <a:ea typeface="Calibri" panose="020F0502020204030204" pitchFamily="34" charset="0"/>
                <a:cs typeface="Arial" panose="020B0604020202020204" pitchFamily="34" charset="0"/>
              </a:rPr>
              <a:t>التوصيات والاستنتاجات</a:t>
            </a:r>
            <a:endParaRPr lang="en-US" sz="3200" b="1" dirty="0">
              <a:solidFill>
                <a:schemeClr val="accent1">
                  <a:lumMod val="50000"/>
                </a:schemeClr>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spcAft>
                <a:spcPts val="1000"/>
              </a:spcAft>
            </a:pPr>
            <a:r>
              <a:rPr lang="ar-SA" sz="2400" b="1" dirty="0">
                <a:solidFill>
                  <a:srgbClr val="FFFF00"/>
                </a:solidFill>
                <a:effectLst/>
                <a:latin typeface="Calibri" panose="020F0502020204030204" pitchFamily="34" charset="0"/>
                <a:ea typeface="Calibri" panose="020F0502020204030204" pitchFamily="34" charset="0"/>
                <a:cs typeface="Traditional Arabic" panose="02020603050405020304" pitchFamily="18" charset="-78"/>
              </a:rPr>
              <a:t>ا</a:t>
            </a:r>
            <a:r>
              <a:rPr lang="ar-SA" sz="2800" b="1" dirty="0">
                <a:solidFill>
                  <a:srgbClr val="FFFF00"/>
                </a:solidFill>
                <a:effectLst/>
                <a:latin typeface="Calibri" panose="020F0502020204030204" pitchFamily="34" charset="0"/>
                <a:ea typeface="Calibri" panose="020F0502020204030204" pitchFamily="34" charset="0"/>
                <a:cs typeface="Traditional Arabic" panose="02020603050405020304" pitchFamily="18" charset="-78"/>
              </a:rPr>
              <a:t>لمقدمة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1000"/>
              </a:spcAft>
            </a:pPr>
            <a:r>
              <a:rPr lang="ar-SA" sz="1800" dirty="0">
                <a:effectLst/>
                <a:latin typeface="Calibri" panose="020F0502020204030204" pitchFamily="34" charset="0"/>
                <a:ea typeface="Calibri" panose="020F0502020204030204" pitchFamily="34" charset="0"/>
                <a:cs typeface="Traditional Arabic" panose="02020603050405020304" pitchFamily="18" charset="-78"/>
              </a:rPr>
              <a:t> </a:t>
            </a:r>
            <a:r>
              <a:rPr lang="ar-SA" sz="2000" dirty="0">
                <a:effectLst/>
                <a:latin typeface="Arial" panose="020B0604020202020204" pitchFamily="34" charset="0"/>
                <a:ea typeface="Calibri" panose="020F0502020204030204" pitchFamily="34" charset="0"/>
                <a:cs typeface="Arial" panose="020B0604020202020204" pitchFamily="34" charset="0"/>
              </a:rPr>
              <a:t>بعد الاطلاع على كافة مراحل المشروع من بدايته وحتى عملية التنفيذ كان لبد لنا في هذا الباب ان نبني فيه النتائج والاستنتاجات </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spcAft>
                <a:spcPts val="1000"/>
              </a:spcAft>
            </a:pPr>
            <a:r>
              <a:rPr lang="ar-SA" sz="2000" dirty="0">
                <a:effectLst/>
                <a:latin typeface="Arial" panose="020B0604020202020204" pitchFamily="34" charset="0"/>
                <a:ea typeface="Calibri" panose="020F0502020204030204" pitchFamily="34" charset="0"/>
                <a:cs typeface="Arial" panose="020B0604020202020204" pitchFamily="34" charset="0"/>
              </a:rPr>
              <a:t>التي توصلنا لها وكذلك نبين بكل وضوح ماهي المقترحات والتوصيات التي سنوصي بها الدارسين من بعدان حتى تتضح الأمور بشكل كامل</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algn="ctr">
              <a:lnSpc>
                <a:spcPct val="250000"/>
              </a:lnSpc>
              <a:spcAft>
                <a:spcPts val="10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0" y="6307916"/>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Tree>
    <p:extLst>
      <p:ext uri="{BB962C8B-B14F-4D97-AF65-F5344CB8AC3E}">
        <p14:creationId xmlns:p14="http://schemas.microsoft.com/office/powerpoint/2010/main" val="2341306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381000" y="160047"/>
            <a:ext cx="11684000" cy="5877506"/>
          </a:xfrm>
          <a:prstGeom prst="rect">
            <a:avLst/>
          </a:prstGeom>
          <a:noFill/>
        </p:spPr>
        <p:txBody>
          <a:bodyPr wrap="square" rtlCol="0" anchor="ctr">
            <a:spAutoFit/>
          </a:bodyPr>
          <a:lstStyle/>
          <a:p>
            <a:pPr algn="r" rtl="1">
              <a:lnSpc>
                <a:spcPct val="115000"/>
              </a:lnSpc>
              <a:spcAft>
                <a:spcPts val="1000"/>
              </a:spcAft>
            </a:pPr>
            <a:r>
              <a:rPr lang="ar-YE" sz="2400" b="1" dirty="0">
                <a:effectLst/>
                <a:latin typeface="Arial" panose="020B0604020202020204" pitchFamily="34" charset="0"/>
                <a:ea typeface="Calibri" panose="020F0502020204030204" pitchFamily="34" charset="0"/>
                <a:cs typeface="Arial" panose="020B0604020202020204" pitchFamily="34" charset="0"/>
              </a:rPr>
              <a:t>           </a:t>
            </a:r>
            <a:r>
              <a:rPr lang="ar-SA" sz="2400" b="1" dirty="0">
                <a:effectLst/>
                <a:latin typeface="Arial" panose="020B0604020202020204" pitchFamily="34" charset="0"/>
                <a:ea typeface="Calibri" panose="020F0502020204030204" pitchFamily="34" charset="0"/>
                <a:cs typeface="Arial" panose="020B0604020202020204" pitchFamily="34" charset="0"/>
              </a:rPr>
              <a:t>الاستنتاجات.</a:t>
            </a:r>
            <a:endParaRPr lang="en-US" sz="2400" b="1"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r" rtl="1">
              <a:lnSpc>
                <a:spcPct val="150000"/>
              </a:lnSpc>
              <a:spcAft>
                <a:spcPts val="80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cs typeface="Arial" panose="020B0604020202020204" pitchFamily="34" charset="0"/>
              </a:rPr>
              <a:t>        </a:t>
            </a:r>
            <a:r>
              <a:rPr lang="ar-SA" sz="1800" dirty="0">
                <a:effectLst/>
                <a:latin typeface="Arial" panose="020B0604020202020204" pitchFamily="34" charset="0"/>
                <a:ea typeface="Calibri" panose="020F0502020204030204" pitchFamily="34" charset="0"/>
                <a:cs typeface="Arial" panose="020B0604020202020204" pitchFamily="34" charset="0"/>
              </a:rPr>
              <a:t>التطبيق قادر على عرض المنشورات على ثلاثة مستويات (الجمعة – الكلية – القسم).</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يمكن نشر نص أو صور أو فيديو.</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يستطيع المستخدم أنشاء حساب ونشر المنشورات بكل سهولة ويسر.</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استخدام بيئة عمل (</a:t>
            </a:r>
            <a:r>
              <a:rPr lang="en-US" sz="1800" dirty="0">
                <a:effectLst/>
                <a:latin typeface="Arial" panose="020B0604020202020204" pitchFamily="34" charset="0"/>
                <a:ea typeface="Calibri" panose="020F0502020204030204" pitchFamily="34" charset="0"/>
                <a:cs typeface="Arial" panose="020B0604020202020204" pitchFamily="34" charset="0"/>
              </a:rPr>
              <a:t>Laravel</a:t>
            </a:r>
            <a:r>
              <a:rPr lang="ar-SA" sz="1800" dirty="0">
                <a:effectLst/>
                <a:latin typeface="Arial" panose="020B0604020202020204" pitchFamily="34" charset="0"/>
                <a:ea typeface="Calibri" panose="020F0502020204030204" pitchFamily="34" charset="0"/>
                <a:cs typeface="Arial" panose="020B0604020202020204" pitchFamily="34" charset="0"/>
              </a:rPr>
              <a:t>) عند برمجة </a:t>
            </a:r>
            <a:r>
              <a:rPr lang="en-US" sz="1800" dirty="0">
                <a:effectLst/>
                <a:latin typeface="Arial" panose="020B0604020202020204" pitchFamily="34" charset="0"/>
                <a:ea typeface="Calibri" panose="020F0502020204030204" pitchFamily="34" charset="0"/>
                <a:cs typeface="Arial" panose="020B0604020202020204" pitchFamily="34" charset="0"/>
              </a:rPr>
              <a:t>Backend</a:t>
            </a:r>
            <a:r>
              <a:rPr lang="ar-SA" sz="1800" dirty="0">
                <a:effectLst/>
                <a:latin typeface="Arial" panose="020B0604020202020204" pitchFamily="34" charset="0"/>
                <a:ea typeface="Calibri" panose="020F0502020204030204" pitchFamily="34" charset="0"/>
                <a:cs typeface="Arial" panose="020B0604020202020204" pitchFamily="34" charset="0"/>
              </a:rPr>
              <a:t> لتعزيز الأمنية وتنظيم الملفات البرمجية.</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يستطيع المسؤول في النظام من حذف أي منشور التي تتنافئ مع سياسة الجامعة والتطبيق.</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يستطيع المستخدم تعديل بيانات الملف الشخصي الخاص به التي لا تساعده في التنكر و إخفاء هويته (الصورة – الايميل – كلمة المرور )</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إنه خاص بالطلاب و مستقل بذات(( لا یتبع أي جهة أخرى غیر الجامعة))</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السرعة ، و الكفاءة ، و الجودة في الأداء و التنفیذ.</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التناسق العام للواجهات ، و جمال المظهر ، و الوضوح ، و سهولة الاستخدام .</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(حمایة خصوصية المستخدم) فجمیع بیانات الطلاب آمنة و غیر مستخدمة لأي أغراض.</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12" name="Rectangle 11"/>
          <p:cNvSpPr/>
          <p:nvPr/>
        </p:nvSpPr>
        <p:spPr>
          <a:xfrm>
            <a:off x="0" y="0"/>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Tree>
    <p:extLst>
      <p:ext uri="{BB962C8B-B14F-4D97-AF65-F5344CB8AC3E}">
        <p14:creationId xmlns:p14="http://schemas.microsoft.com/office/powerpoint/2010/main" val="3333753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254000" y="-131470"/>
            <a:ext cx="11684000" cy="5520742"/>
          </a:xfrm>
          <a:prstGeom prst="rect">
            <a:avLst/>
          </a:prstGeom>
          <a:noFill/>
        </p:spPr>
        <p:txBody>
          <a:bodyPr wrap="square" rtlCol="0" anchor="ctr">
            <a:spAutoFit/>
          </a:bodyPr>
          <a:lstStyle/>
          <a:p>
            <a:pPr algn="r">
              <a:lnSpc>
                <a:spcPct val="200000"/>
              </a:lnSpc>
              <a:spcAft>
                <a:spcPts val="1000"/>
              </a:spcAft>
            </a:pPr>
            <a:r>
              <a:rPr lang="ar-SA" sz="2400" b="1" dirty="0">
                <a:effectLst/>
                <a:latin typeface="Arial" panose="020B0604020202020204" pitchFamily="34" charset="0"/>
                <a:ea typeface="Calibri" panose="020F0502020204030204" pitchFamily="34" charset="0"/>
                <a:cs typeface="Arial" panose="020B0604020202020204" pitchFamily="34" charset="0"/>
              </a:rPr>
              <a:t>التوصيات.</a:t>
            </a:r>
            <a:endParaRPr lang="en-US" sz="2400" b="1"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20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بناء موقع إلكتروني بحيث يمكن المستخدم من الوصول الى النظام والاستفادة من خدماته من أي جهاز وعلى أي نظام.</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20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توسيع النظام بحيث يتضمن أنشاء بث مباشر.</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20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تضمين عمليات الدردشة الخاصة وتمكين مدرسون المقررات الدراسة من إنشاء مجموعات وإضافات اطلاب المقرر أليها لتبادل المعلومات.</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20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أضافة عملية تعديل المنشورات.</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20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أضافة عملية حظر و حذف مستخدمين التطبيق فيما يخل بسياسة الجامعة وأهداف التطبيق .</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gn="r" rtl="1">
              <a:lnSpc>
                <a:spcPct val="200000"/>
              </a:lnSpc>
              <a:spcAft>
                <a:spcPts val="1000"/>
              </a:spcAft>
            </a:pPr>
            <a:r>
              <a:rPr lang="ar-SA" sz="1800" dirty="0">
                <a:effectLst/>
                <a:latin typeface="Arial" panose="020B0604020202020204" pitchFamily="34" charset="0"/>
                <a:ea typeface="Calibri" panose="020F0502020204030204" pitchFamily="34" charset="0"/>
                <a:cs typeface="Arial" panose="020B0604020202020204" pitchFamily="34" charset="0"/>
              </a:rPr>
              <a:t>• أضافة خاصية الاشعارات للمنشورات.</a:t>
            </a:r>
            <a:endParaRPr lang="ar-YE"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lgn="r" rtl="1">
              <a:lnSpc>
                <a:spcPct val="200000"/>
              </a:lnSpc>
              <a:spcAft>
                <a:spcPts val="1000"/>
              </a:spcAft>
              <a:buFont typeface="Arial" panose="020B0604020202020204" pitchFamily="34" charset="0"/>
              <a:buChar char="•"/>
            </a:pPr>
            <a:r>
              <a:rPr lang="ar-YE" sz="1800" dirty="0">
                <a:effectLst/>
                <a:latin typeface="Arial" panose="020B0604020202020204" pitchFamily="34" charset="0"/>
                <a:ea typeface="Calibri" panose="020F0502020204030204" pitchFamily="34" charset="0"/>
                <a:cs typeface="Arial" panose="020B0604020202020204" pitchFamily="34" charset="0"/>
              </a:rPr>
              <a:t>توسيع النظام بحيث يشمل الجامعات </a:t>
            </a:r>
            <a:r>
              <a:rPr lang="ar-YE" sz="1800" dirty="0" err="1">
                <a:effectLst/>
                <a:latin typeface="Arial" panose="020B0604020202020204" pitchFamily="34" charset="0"/>
                <a:ea typeface="Calibri" panose="020F0502020204030204" pitchFamily="34" charset="0"/>
                <a:cs typeface="Arial" panose="020B0604020202020204" pitchFamily="34" charset="0"/>
              </a:rPr>
              <a:t>اليمنيه</a:t>
            </a:r>
            <a:r>
              <a:rPr lang="ar-YE" sz="1800" dirty="0">
                <a:effectLst/>
                <a:latin typeface="Arial" panose="020B0604020202020204" pitchFamily="34" charset="0"/>
                <a:ea typeface="Calibri" panose="020F0502020204030204" pitchFamily="34" charset="0"/>
                <a:cs typeface="Arial" panose="020B0604020202020204" pitchFamily="34" charset="0"/>
              </a:rPr>
              <a:t> جميعا دون </a:t>
            </a:r>
            <a:r>
              <a:rPr lang="ar-YE" sz="1800" dirty="0" err="1">
                <a:effectLst/>
                <a:latin typeface="Arial" panose="020B0604020202020204" pitchFamily="34" charset="0"/>
                <a:ea typeface="Calibri" panose="020F0502020204030204" pitchFamily="34" charset="0"/>
                <a:cs typeface="Arial" panose="020B0604020202020204" pitchFamily="34" charset="0"/>
              </a:rPr>
              <a:t>إستثناء</a:t>
            </a:r>
            <a:r>
              <a:rPr lang="ar-YE" sz="1800" dirty="0">
                <a:effectLst/>
                <a:latin typeface="Arial" panose="020B0604020202020204" pitchFamily="34" charset="0"/>
                <a:ea typeface="Calibri" panose="020F0502020204030204" pitchFamily="34" charset="0"/>
                <a:cs typeface="Arial" panose="020B0604020202020204" pitchFamily="34" charset="0"/>
              </a:rPr>
              <a:t> أحدهما</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12" name="Rectangle 11"/>
          <p:cNvSpPr/>
          <p:nvPr/>
        </p:nvSpPr>
        <p:spPr>
          <a:xfrm>
            <a:off x="0" y="6307916"/>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Tree>
    <p:extLst>
      <p:ext uri="{BB962C8B-B14F-4D97-AF65-F5344CB8AC3E}">
        <p14:creationId xmlns:p14="http://schemas.microsoft.com/office/powerpoint/2010/main" val="296982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70000">
              <a:schemeClr val="accent3"/>
            </a:gs>
            <a:gs pos="35000">
              <a:schemeClr val="accent2"/>
            </a:gs>
            <a:gs pos="0">
              <a:schemeClr val="accent1">
                <a:alpha val="86000"/>
                <a:lumMod val="61000"/>
                <a:lumOff val="39000"/>
              </a:schemeClr>
            </a:gs>
            <a:gs pos="100000">
              <a:schemeClr val="accent4"/>
            </a:gs>
          </a:gsLst>
          <a:lin ang="10800000" scaled="0"/>
        </a:gradFill>
        <a:effectLst/>
      </p:bgPr>
    </p:bg>
    <p:spTree>
      <p:nvGrpSpPr>
        <p:cNvPr id="1" name=""/>
        <p:cNvGrpSpPr/>
        <p:nvPr/>
      </p:nvGrpSpPr>
      <p:grpSpPr>
        <a:xfrm>
          <a:off x="0" y="0"/>
          <a:ext cx="0" cy="0"/>
          <a:chOff x="0" y="0"/>
          <a:chExt cx="0" cy="0"/>
        </a:xfrm>
      </p:grpSpPr>
      <p:sp>
        <p:nvSpPr>
          <p:cNvPr id="7" name="TextBox 6"/>
          <p:cNvSpPr txBox="1"/>
          <p:nvPr/>
        </p:nvSpPr>
        <p:spPr>
          <a:xfrm>
            <a:off x="406400" y="-141576"/>
            <a:ext cx="11684000" cy="6574877"/>
          </a:xfrm>
          <a:prstGeom prst="rect">
            <a:avLst/>
          </a:prstGeom>
          <a:noFill/>
        </p:spPr>
        <p:txBody>
          <a:bodyPr wrap="square" rtlCol="0" anchor="ctr">
            <a:spAutoFit/>
          </a:bodyPr>
          <a:lstStyle/>
          <a:p>
            <a:pPr algn="r" rtl="1">
              <a:lnSpc>
                <a:spcPct val="115000"/>
              </a:lnSpc>
              <a:spcAft>
                <a:spcPts val="1000"/>
              </a:spcAft>
            </a:pPr>
            <a:r>
              <a:rPr lang="ar-YE" sz="2800" b="1" dirty="0">
                <a:effectLst/>
                <a:latin typeface="Arial" panose="020B0604020202020204" pitchFamily="34" charset="0"/>
                <a:ea typeface="Calibri" panose="020F0502020204030204" pitchFamily="34" charset="0"/>
                <a:cs typeface="Arial" panose="020B0604020202020204" pitchFamily="34" charset="0"/>
              </a:rPr>
              <a:t>  </a:t>
            </a:r>
            <a:r>
              <a:rPr lang="en-US" sz="2800" b="1" dirty="0">
                <a:effectLst/>
                <a:latin typeface="Arial" panose="020B0604020202020204" pitchFamily="34" charset="0"/>
                <a:ea typeface="Calibri" panose="020F0502020204030204" pitchFamily="34" charset="0"/>
                <a:cs typeface="Arial" panose="020B0604020202020204" pitchFamily="34" charset="0"/>
              </a:rPr>
              <a:t>    </a:t>
            </a:r>
            <a:r>
              <a:rPr lang="ar-SA" sz="2800" b="1" dirty="0">
                <a:effectLst/>
                <a:latin typeface="Arial" panose="020B0604020202020204" pitchFamily="34" charset="0"/>
                <a:ea typeface="Calibri" panose="020F0502020204030204" pitchFamily="34" charset="0"/>
                <a:cs typeface="Arial" panose="020B0604020202020204" pitchFamily="34" charset="0"/>
              </a:rPr>
              <a:t>المراجع. </a:t>
            </a: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rtl="1">
              <a:lnSpc>
                <a:spcPct val="115000"/>
              </a:lnSpc>
              <a:spcAft>
                <a:spcPts val="1000"/>
              </a:spcAft>
            </a:pPr>
            <a:r>
              <a:rPr lang="ar-YE" sz="1600" b="1" dirty="0">
                <a:effectLst/>
                <a:latin typeface="Calibri" panose="020F0502020204030204" pitchFamily="34" charset="0"/>
                <a:ea typeface="Calibri" panose="020F0502020204030204" pitchFamily="34" charset="0"/>
                <a:cs typeface="Arial" panose="020B0604020202020204" pitchFamily="34" charset="0"/>
              </a:rPr>
              <a:t>المرجع الرئيسي : موسوعة ويكيبيديا الحرة (</a:t>
            </a:r>
            <a:r>
              <a:rPr lang="en-US" sz="1600" b="1" dirty="0">
                <a:effectLst/>
                <a:latin typeface="Calibri" panose="020F0502020204030204" pitchFamily="34" charset="0"/>
                <a:ea typeface="Calibri" panose="020F0502020204030204" pitchFamily="34" charset="0"/>
                <a:cs typeface="Arial" panose="020B0604020202020204" pitchFamily="34" charset="0"/>
              </a:rPr>
              <a:t>https://ar.wikipedia.org</a:t>
            </a:r>
            <a:r>
              <a:rPr lang="ar-YE" sz="1600" b="1" dirty="0">
                <a:effectLst/>
                <a:latin typeface="Calibri" panose="020F0502020204030204" pitchFamily="34" charset="0"/>
                <a:ea typeface="Calibri" panose="020F0502020204030204" pitchFamily="34" charset="0"/>
                <a:cs typeface="Arial" panose="020B0604020202020204" pitchFamily="34"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https://php.com</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https://Microsoft.com</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https://AndroidStudio.com</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5"/>
              </a:rPr>
              <a:t>https://jQuery.com</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6"/>
              </a:rPr>
              <a:t>https://Bootstrap.com</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7"/>
              </a:rPr>
              <a:t>https://flutterawesome.com/</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8"/>
              </a:rPr>
              <a:t>https://www.w3schools.com/</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9"/>
              </a:rPr>
              <a:t>https://stackoverflow.com/questions/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0"/>
              </a:rPr>
              <a:t>https://laravel.com/docs/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1"/>
              </a:rPr>
              <a:t>www.pdffactory.com</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2"/>
              </a:rPr>
              <a:t>www.techpio.net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13"/>
              </a:rPr>
              <a:t>www.elebda3.net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4"/>
              </a:rPr>
              <a:t>https://codeanddeploy.com/blog/laravel/laravel-8-logout-for-your-authenticated-user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5"/>
              </a:rPr>
              <a:t>https://www.joodeskan.sa/</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Symbol" panose="05050102010706020507" pitchFamily="18" charset="2"/>
              <a:buChar char=""/>
            </a:pPr>
            <a:r>
              <a:rPr lang="en-US" sz="16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6"/>
              </a:rPr>
              <a:t>https://e3arabi.com/?p=1036051</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8969115" y="6307915"/>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1" eaLnBrk="1" latinLnBrk="0" hangingPunct="1">
              <a:spcBef>
                <a:spcPts val="0"/>
              </a:spcBef>
              <a:spcAft>
                <a:spcPts val="0"/>
              </a:spcAft>
            </a:pPr>
            <a:r>
              <a:rPr lang="ar-YE" sz="1800" b="1" kern="1200" dirty="0">
                <a:solidFill>
                  <a:srgbClr val="000000"/>
                </a:solidFill>
                <a:effectLst/>
                <a:latin typeface="Calibri" panose="020F0502020204030204" pitchFamily="34" charset="0"/>
                <a:ea typeface="Calibri" panose="020F0502020204030204" pitchFamily="34" charset="0"/>
                <a:cs typeface="Traditional Arabic" panose="02020603050405020304" pitchFamily="18" charset="-78"/>
              </a:rPr>
              <a:t>تطبيق (</a:t>
            </a:r>
            <a:r>
              <a:rPr lang="en-US" sz="1800" b="1" kern="1200" dirty="0">
                <a:solidFill>
                  <a:srgbClr val="000000"/>
                </a:solidFill>
                <a:effectLst/>
                <a:latin typeface="Traditional Arabic" panose="02020603050405020304" pitchFamily="18" charset="-78"/>
                <a:ea typeface="Calibri" panose="020F0502020204030204" pitchFamily="34" charset="0"/>
                <a:cs typeface="Arial" panose="020B0604020202020204" pitchFamily="34" charset="0"/>
              </a:rPr>
              <a:t>University-Community</a:t>
            </a:r>
            <a:r>
              <a:rPr lang="ar-YE" sz="1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endParaRPr lang="ar-YE" dirty="0">
              <a:effectLst/>
            </a:endParaRPr>
          </a:p>
        </p:txBody>
      </p:sp>
    </p:spTree>
    <p:extLst>
      <p:ext uri="{BB962C8B-B14F-4D97-AF65-F5344CB8AC3E}">
        <p14:creationId xmlns:p14="http://schemas.microsoft.com/office/powerpoint/2010/main" val="1700647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عنصر نائب للصورة 11" descr="صورة تحتوي على شخص, عنصر&#10;&#10;تم إنشاء الوصف تلقائياً">
            <a:extLst>
              <a:ext uri="{FF2B5EF4-FFF2-40B4-BE49-F238E27FC236}">
                <a16:creationId xmlns:a16="http://schemas.microsoft.com/office/drawing/2014/main" id="{24677DA4-D88A-43D6-83B2-CA9E01FC3006}"/>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60" b="7860"/>
          <a:stretch>
            <a:fillRect/>
          </a:stretch>
        </p:blipFill>
        <p:spPr/>
      </p:pic>
      <p:sp>
        <p:nvSpPr>
          <p:cNvPr id="10" name="Rectangle 9"/>
          <p:cNvSpPr/>
          <p:nvPr/>
        </p:nvSpPr>
        <p:spPr>
          <a:xfrm>
            <a:off x="0" y="0"/>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2" name="TextBox 1"/>
          <p:cNvSpPr txBox="1"/>
          <p:nvPr/>
        </p:nvSpPr>
        <p:spPr>
          <a:xfrm>
            <a:off x="2653792" y="3632689"/>
            <a:ext cx="6896608" cy="1015663"/>
          </a:xfrm>
          <a:prstGeom prst="rect">
            <a:avLst/>
          </a:prstGeom>
          <a:noFill/>
        </p:spPr>
        <p:txBody>
          <a:bodyPr wrap="square" rtlCol="0">
            <a:spAutoFit/>
          </a:bodyPr>
          <a:lstStyle/>
          <a:p>
            <a:pPr algn="ctr" rtl="1"/>
            <a:r>
              <a:rPr lang="ar-EG" sz="6000" b="1" spc="300" dirty="0">
                <a:latin typeface="DIN Next LT Arabic Light" panose="020B0303020203050203" pitchFamily="34" charset="-78"/>
                <a:cs typeface="DIN Next LT Arabic Light" panose="020B0303020203050203" pitchFamily="34" charset="-78"/>
              </a:rPr>
              <a:t>شكرا لكم</a:t>
            </a:r>
            <a:endParaRPr lang="en-ID" sz="6000" b="1" spc="300" dirty="0">
              <a:latin typeface="DIN Next LT Arabic Light" panose="020B0303020203050203" pitchFamily="34" charset="-78"/>
              <a:cs typeface="DIN Next LT Arabic Light" panose="020B0303020203050203" pitchFamily="34" charset="-78"/>
            </a:endParaRPr>
          </a:p>
        </p:txBody>
      </p:sp>
      <p:sp>
        <p:nvSpPr>
          <p:cNvPr id="3" name="TextBox 2"/>
          <p:cNvSpPr txBox="1"/>
          <p:nvPr/>
        </p:nvSpPr>
        <p:spPr>
          <a:xfrm>
            <a:off x="2190763" y="4523452"/>
            <a:ext cx="7822668" cy="461665"/>
          </a:xfrm>
          <a:prstGeom prst="rect">
            <a:avLst/>
          </a:prstGeom>
          <a:noFill/>
        </p:spPr>
        <p:txBody>
          <a:bodyPr wrap="square" rtlCol="0">
            <a:spAutoFit/>
          </a:bodyPr>
          <a:lstStyle/>
          <a:p>
            <a:pPr algn="ctr" rtl="1"/>
            <a:r>
              <a:rPr lang="ar-YE" sz="2400" dirty="0">
                <a:latin typeface="DIN Next LT Arabic Light" panose="020B0303020203050203" pitchFamily="34" charset="-78"/>
                <a:cs typeface="DIN Next LT Arabic Light" panose="020B0303020203050203" pitchFamily="34" charset="-78"/>
              </a:rPr>
              <a:t>على حسن الاستماع والانصات</a:t>
            </a:r>
            <a:endParaRPr lang="en-ID" sz="2400" dirty="0">
              <a:latin typeface="DIN Next LT Arabic Light" panose="020B0303020203050203" pitchFamily="34" charset="-78"/>
              <a:cs typeface="DIN Next LT Arabic Light" panose="020B0303020203050203" pitchFamily="34" charset="-78"/>
            </a:endParaRPr>
          </a:p>
        </p:txBody>
      </p:sp>
      <p:sp>
        <p:nvSpPr>
          <p:cNvPr id="4" name="Isosceles Triangle 5"/>
          <p:cNvSpPr/>
          <p:nvPr/>
        </p:nvSpPr>
        <p:spPr>
          <a:xfrm rot="1800000">
            <a:off x="5404138" y="1998593"/>
            <a:ext cx="1383727" cy="1528163"/>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5" name="Isosceles Triangle 5"/>
          <p:cNvSpPr/>
          <p:nvPr/>
        </p:nvSpPr>
        <p:spPr>
          <a:xfrm rot="19800000">
            <a:off x="5404138" y="1998593"/>
            <a:ext cx="1383727" cy="1528163"/>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
        <p:nvSpPr>
          <p:cNvPr id="6" name="Isosceles Triangle 5"/>
          <p:cNvSpPr/>
          <p:nvPr/>
        </p:nvSpPr>
        <p:spPr>
          <a:xfrm>
            <a:off x="5404138" y="1998593"/>
            <a:ext cx="1383727" cy="1528163"/>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555540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عنصر نائب للصورة 23">
            <a:extLst>
              <a:ext uri="{FF2B5EF4-FFF2-40B4-BE49-F238E27FC236}">
                <a16:creationId xmlns:a16="http://schemas.microsoft.com/office/drawing/2014/main" id="{81EE46B0-1790-41D7-9711-C3C9FC3043A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406" r="23406"/>
          <a:stretch>
            <a:fillRect/>
          </a:stretch>
        </p:blipFill>
        <p:spPr>
          <a:xfrm>
            <a:off x="0" y="0"/>
            <a:ext cx="6096000" cy="6858000"/>
          </a:xfrm>
        </p:spPr>
      </p:pic>
      <p:sp>
        <p:nvSpPr>
          <p:cNvPr id="2" name="TextBox 1"/>
          <p:cNvSpPr txBox="1"/>
          <p:nvPr/>
        </p:nvSpPr>
        <p:spPr>
          <a:xfrm>
            <a:off x="6979952" y="2345722"/>
            <a:ext cx="4103011" cy="1754326"/>
          </a:xfrm>
          <a:prstGeom prst="rect">
            <a:avLst/>
          </a:prstGeom>
          <a:noFill/>
        </p:spPr>
        <p:txBody>
          <a:bodyPr wrap="square" rtlCol="0" anchor="ctr">
            <a:spAutoFit/>
          </a:bodyPr>
          <a:lstStyle/>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تحقيق</a:t>
            </a:r>
          </a:p>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الإنجازات</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1" name="Rectangle 10"/>
          <p:cNvSpPr/>
          <p:nvPr/>
        </p:nvSpPr>
        <p:spPr>
          <a:xfrm>
            <a:off x="6265967" y="279795"/>
            <a:ext cx="4956984" cy="2663293"/>
          </a:xfrm>
          <a:prstGeom prst="rect">
            <a:avLst/>
          </a:prstGeom>
        </p:spPr>
        <p:txBody>
          <a:bodyPr wrap="square">
            <a:spAutoFit/>
          </a:bodyPr>
          <a:lstStyle/>
          <a:p>
            <a:pPr lvl="1" algn="r" rtl="1">
              <a:lnSpc>
                <a:spcPct val="115000"/>
              </a:lnSpc>
              <a:spcAft>
                <a:spcPts val="800"/>
              </a:spcAft>
            </a:pPr>
            <a:r>
              <a:rPr lang="ar-YE" sz="2400" b="1" dirty="0">
                <a:solidFill>
                  <a:srgbClr val="000000"/>
                </a:solidFill>
                <a:latin typeface="TraditionalArabic-Bold"/>
                <a:ea typeface="Calibri" panose="020F0502020204030204" pitchFamily="34" charset="0"/>
                <a:cs typeface="TraditionalArabic-Bold"/>
              </a:rPr>
              <a:t>ا</a:t>
            </a:r>
            <a:r>
              <a:rPr lang="ar-SA" sz="2400" b="1" dirty="0">
                <a:solidFill>
                  <a:srgbClr val="000000"/>
                </a:solidFill>
                <a:latin typeface="TraditionalArabic-Bold"/>
                <a:ea typeface="Calibri" panose="020F0502020204030204" pitchFamily="34" charset="0"/>
                <a:cs typeface="TraditionalArabic-Bold"/>
              </a:rPr>
              <a:t>لأدوات المستخدمة في المشروع </a:t>
            </a:r>
            <a:endParaRPr lang="ar-YE" b="1"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lvl="1" algn="r" rtl="1">
              <a:lnSpc>
                <a:spcPct val="115000"/>
              </a:lnSpc>
              <a:spcAft>
                <a:spcPts val="800"/>
              </a:spcAft>
            </a:pPr>
            <a:r>
              <a:rPr lang="ar-SA" sz="2000" b="1" dirty="0">
                <a:latin typeface="Calibri" panose="020F0502020204030204" pitchFamily="34" charset="0"/>
                <a:ea typeface="Calibri" panose="020F0502020204030204" pitchFamily="34" charset="0"/>
                <a:cs typeface="Arial" panose="020B0604020202020204" pitchFamily="34" charset="0"/>
              </a:rPr>
              <a:t>المتطلبات المادية</a:t>
            </a:r>
            <a:r>
              <a:rPr lang="en-US" sz="2000" b="1" dirty="0">
                <a:latin typeface="Calibri" panose="020F0502020204030204" pitchFamily="34" charset="0"/>
                <a:ea typeface="Calibri" panose="020F0502020204030204" pitchFamily="34" charset="0"/>
                <a:cs typeface="Arial" panose="020B0604020202020204" pitchFamily="34" charset="0"/>
              </a:rPr>
              <a:t> (hardware) :</a:t>
            </a:r>
            <a:r>
              <a:rPr lang="ar-YE" sz="2000" b="1" dirty="0">
                <a:latin typeface="Calibri" panose="020F0502020204030204" pitchFamily="34" charset="0"/>
                <a:ea typeface="Calibri" panose="020F0502020204030204" pitchFamily="34" charset="0"/>
                <a:cs typeface="Arial" panose="020B0604020202020204" pitchFamily="34" charset="0"/>
              </a:rPr>
              <a:t>:</a:t>
            </a:r>
            <a:endParaRPr lang="en-US" sz="1600" b="1" dirty="0">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pPr>
            <a:r>
              <a:rPr lang="ar-YE" dirty="0">
                <a:latin typeface="Calibri" panose="020F0502020204030204" pitchFamily="34" charset="0"/>
                <a:ea typeface="Calibri" panose="020F0502020204030204" pitchFamily="34" charset="0"/>
                <a:cs typeface="Arial" panose="020B0604020202020204" pitchFamily="34" charset="0"/>
              </a:rPr>
              <a:t>      </a:t>
            </a:r>
            <a:r>
              <a:rPr lang="ar-SA" dirty="0">
                <a:latin typeface="Calibri" panose="020F0502020204030204" pitchFamily="34" charset="0"/>
                <a:ea typeface="Calibri" panose="020F0502020204030204" pitchFamily="34" charset="0"/>
                <a:cs typeface="Arial" panose="020B0604020202020204" pitchFamily="34" charset="0"/>
              </a:rPr>
              <a:t>جهاز كمبيوتر بالمواصفات التالية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115000"/>
              </a:lnSpc>
              <a:spcAft>
                <a:spcPts val="800"/>
              </a:spcAft>
              <a:buFont typeface="Symbol" panose="05050102010706020507" pitchFamily="18" charset="2"/>
              <a:buChar char=""/>
            </a:pPr>
            <a:r>
              <a:rPr lang="ar-SA" dirty="0">
                <a:latin typeface="Calibri" panose="020F0502020204030204" pitchFamily="34" charset="0"/>
                <a:ea typeface="Calibri" panose="020F0502020204030204" pitchFamily="34" charset="0"/>
                <a:cs typeface="Arial" panose="020B0604020202020204" pitchFamily="34" charset="0"/>
              </a:rPr>
              <a:t>الذاكرة المثبتة : </a:t>
            </a:r>
            <a:r>
              <a:rPr lang="en-US" dirty="0">
                <a:latin typeface="Calibri" panose="020F0502020204030204" pitchFamily="34" charset="0"/>
                <a:ea typeface="Calibri" panose="020F0502020204030204" pitchFamily="34" charset="0"/>
                <a:cs typeface="Arial" panose="020B0604020202020204" pitchFamily="34" charset="0"/>
              </a:rPr>
              <a:t>8 GB RAM</a:t>
            </a:r>
            <a:r>
              <a:rPr lang="ar-SA" dirty="0">
                <a:latin typeface="Calibri" panose="020F0502020204030204" pitchFamily="34" charset="0"/>
                <a:ea typeface="Calibri" panose="020F0502020204030204" pitchFamily="34" charset="0"/>
                <a:cs typeface="Arial" panose="020B0604020202020204" pitchFamily="34"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342891" indent="-342891" algn="r" rtl="1">
              <a:lnSpc>
                <a:spcPct val="115000"/>
              </a:lnSpc>
              <a:spcAft>
                <a:spcPts val="800"/>
              </a:spcAft>
              <a:buFont typeface="Symbol" panose="05050102010706020507" pitchFamily="18" charset="2"/>
              <a:buChar char=""/>
            </a:pPr>
            <a:r>
              <a:rPr lang="ar-SA" dirty="0">
                <a:latin typeface="Calibri" panose="020F0502020204030204" pitchFamily="34" charset="0"/>
                <a:ea typeface="Calibri" panose="020F0502020204030204" pitchFamily="34" charset="0"/>
                <a:cs typeface="Arial" panose="020B0604020202020204" pitchFamily="34" charset="0"/>
              </a:rPr>
              <a:t>المعالج </a:t>
            </a:r>
            <a:r>
              <a:rPr lang="en-US" dirty="0">
                <a:latin typeface="Calibri" panose="020F0502020204030204" pitchFamily="34" charset="0"/>
                <a:ea typeface="Calibri" panose="020F0502020204030204" pitchFamily="34" charset="0"/>
                <a:cs typeface="Arial" panose="020B0604020202020204" pitchFamily="34" charset="0"/>
              </a:rPr>
              <a:t>CPU</a:t>
            </a:r>
            <a:r>
              <a:rPr lang="ar-SA" dirty="0">
                <a:latin typeface="Calibri" panose="020F0502020204030204" pitchFamily="34" charset="0"/>
                <a:ea typeface="Calibri" panose="020F0502020204030204" pitchFamily="34" charset="0"/>
                <a:cs typeface="Arial" panose="020B0604020202020204" pitchFamily="34" charset="0"/>
              </a:rPr>
              <a:t> : </a:t>
            </a:r>
            <a:r>
              <a:rPr lang="en-US" dirty="0">
                <a:latin typeface="Calibri" panose="020F0502020204030204" pitchFamily="34" charset="0"/>
                <a:ea typeface="Calibri" panose="020F0502020204030204" pitchFamily="34" charset="0"/>
                <a:cs typeface="Arial" panose="020B0604020202020204" pitchFamily="34" charset="0"/>
              </a:rPr>
              <a:t>CORE i7 5500U 2.40GHz</a:t>
            </a:r>
            <a:endParaRPr lang="en-US" sz="1400" dirty="0">
              <a:latin typeface="Calibri" panose="020F0502020204030204" pitchFamily="34" charset="0"/>
              <a:ea typeface="Calibri" panose="020F0502020204030204" pitchFamily="34" charset="0"/>
              <a:cs typeface="Arial" panose="020B0604020202020204" pitchFamily="34" charset="0"/>
            </a:endParaRPr>
          </a:p>
          <a:p>
            <a:pPr algn="justLow" rtl="1">
              <a:lnSpc>
                <a:spcPct val="150000"/>
              </a:lnSpc>
            </a:pPr>
            <a:endParaRPr lang="en-ID" sz="1600" dirty="0">
              <a:latin typeface="DIN Next LT Arabic Light" panose="020B0303020203050203" pitchFamily="34" charset="-78"/>
              <a:cs typeface="DIN Next LT Arabic Light" panose="020B0303020203050203" pitchFamily="34" charset="-78"/>
            </a:endParaRPr>
          </a:p>
        </p:txBody>
      </p:sp>
      <p:sp>
        <p:nvSpPr>
          <p:cNvPr id="25" name="Rectangle 24"/>
          <p:cNvSpPr/>
          <p:nvPr/>
        </p:nvSpPr>
        <p:spPr>
          <a:xfrm rot="16200000">
            <a:off x="10306988" y="1337871"/>
            <a:ext cx="3222885" cy="547143"/>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b="1" dirty="0">
                <a:solidFill>
                  <a:srgbClr val="000000"/>
                </a:solidFill>
                <a:latin typeface="Calibri" panose="020F0502020204030204" pitchFamily="34" charset="0"/>
                <a:ea typeface="Calibri" panose="020F0502020204030204" pitchFamily="34" charset="0"/>
                <a:cs typeface="Traditional Arabic" panose="02020603050405020304" pitchFamily="18" charset="-78"/>
              </a:rPr>
              <a:t>تطبيق (</a:t>
            </a:r>
            <a:r>
              <a:rPr lang="en-US" b="1" dirty="0">
                <a:solidFill>
                  <a:srgbClr val="000000"/>
                </a:solidFill>
                <a:latin typeface="Traditional Arabic" panose="02020603050405020304" pitchFamily="18" charset="-78"/>
                <a:ea typeface="Calibri" panose="020F0502020204030204" pitchFamily="34" charset="0"/>
                <a:cs typeface="Arial" panose="020B0604020202020204" pitchFamily="34" charset="0"/>
              </a:rPr>
              <a:t>University-Community</a:t>
            </a:r>
            <a:r>
              <a:rPr lang="ar-YE" b="1" dirty="0">
                <a:solidFill>
                  <a:srgbClr val="000000"/>
                </a:solidFill>
                <a:latin typeface="Calibri" panose="020F0502020204030204" pitchFamily="34" charset="0"/>
                <a:ea typeface="Calibri" panose="020F0502020204030204" pitchFamily="34" charset="0"/>
                <a:cs typeface="Calibri" panose="020F0502020204030204" pitchFamily="34" charset="0"/>
              </a:rPr>
              <a:t> ) </a:t>
            </a:r>
            <a:endParaRPr lang="en-ID" dirty="0">
              <a:latin typeface="DIN Next LT Arabic Light" panose="020B0303020203050203" pitchFamily="34" charset="-78"/>
              <a:cs typeface="DIN Next LT Arabic Light" panose="020B0303020203050203" pitchFamily="34" charset="-78"/>
            </a:endParaRPr>
          </a:p>
        </p:txBody>
      </p:sp>
      <p:sp>
        <p:nvSpPr>
          <p:cNvPr id="16" name="مربع نص 15">
            <a:extLst>
              <a:ext uri="{FF2B5EF4-FFF2-40B4-BE49-F238E27FC236}">
                <a16:creationId xmlns:a16="http://schemas.microsoft.com/office/drawing/2014/main" id="{425A41FB-AFF0-47C8-97A9-A73582ED8347}"/>
              </a:ext>
            </a:extLst>
          </p:cNvPr>
          <p:cNvSpPr txBox="1"/>
          <p:nvPr/>
        </p:nvSpPr>
        <p:spPr>
          <a:xfrm>
            <a:off x="1524000" y="-7"/>
            <a:ext cx="4572000" cy="584775"/>
          </a:xfrm>
          <a:prstGeom prst="rect">
            <a:avLst/>
          </a:prstGeom>
          <a:noFill/>
        </p:spPr>
        <p:txBody>
          <a:bodyPr wrap="square" rtlCol="1">
            <a:spAutoFit/>
          </a:bodyPr>
          <a:lstStyle/>
          <a:p>
            <a:pPr algn="r" rtl="1"/>
            <a:r>
              <a:rPr lang="ar-YE" sz="3200" b="1" dirty="0">
                <a:solidFill>
                  <a:schemeClr val="bg1"/>
                </a:solidFill>
                <a:latin typeface="Calibri" panose="020F0502020204030204" pitchFamily="34" charset="0"/>
                <a:ea typeface="Calibri" panose="020F0502020204030204" pitchFamily="34" charset="0"/>
                <a:cs typeface="Arial" panose="020B0604020202020204" pitchFamily="34" charset="0"/>
              </a:rPr>
              <a:t>الأدوات البرمجية (</a:t>
            </a:r>
            <a:r>
              <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rPr>
              <a:t>software</a:t>
            </a:r>
            <a:r>
              <a:rPr lang="ar-YE" sz="3200" b="1" dirty="0">
                <a:solidFill>
                  <a:schemeClr val="bg1"/>
                </a:solidFill>
                <a:latin typeface="Calibri" panose="020F0502020204030204" pitchFamily="34" charset="0"/>
                <a:ea typeface="Calibri" panose="020F0502020204030204" pitchFamily="34" charset="0"/>
                <a:cs typeface="Arial" panose="020B0604020202020204" pitchFamily="34" charset="0"/>
              </a:rPr>
              <a:t>) :</a:t>
            </a:r>
            <a:endParaRPr lang="ar-YE" sz="3200" b="1" dirty="0">
              <a:solidFill>
                <a:schemeClr val="bg1"/>
              </a:solidFill>
            </a:endParaRPr>
          </a:p>
        </p:txBody>
      </p:sp>
      <p:graphicFrame>
        <p:nvGraphicFramePr>
          <p:cNvPr id="3" name="جدول 2">
            <a:extLst>
              <a:ext uri="{FF2B5EF4-FFF2-40B4-BE49-F238E27FC236}">
                <a16:creationId xmlns:a16="http://schemas.microsoft.com/office/drawing/2014/main" id="{C08ED801-99A0-4699-BAAF-8820D415F4A5}"/>
              </a:ext>
            </a:extLst>
          </p:cNvPr>
          <p:cNvGraphicFramePr>
            <a:graphicFrameLocks noGrp="1"/>
          </p:cNvGraphicFramePr>
          <p:nvPr>
            <p:extLst>
              <p:ext uri="{D42A27DB-BD31-4B8C-83A1-F6EECF244321}">
                <p14:modId xmlns:p14="http://schemas.microsoft.com/office/powerpoint/2010/main" val="3542377644"/>
              </p:ext>
            </p:extLst>
          </p:nvPr>
        </p:nvGraphicFramePr>
        <p:xfrm>
          <a:off x="57955" y="551953"/>
          <a:ext cx="5912075" cy="6211918"/>
        </p:xfrm>
        <a:graphic>
          <a:graphicData uri="http://schemas.openxmlformats.org/drawingml/2006/table">
            <a:tbl>
              <a:tblPr rtl="1" firstRow="1" firstCol="1" bandRow="1">
                <a:tableStyleId>{5C22544A-7EE6-4342-B048-85BDC9FD1C3A}</a:tableStyleId>
              </a:tblPr>
              <a:tblGrid>
                <a:gridCol w="2961269">
                  <a:extLst>
                    <a:ext uri="{9D8B030D-6E8A-4147-A177-3AD203B41FA5}">
                      <a16:colId xmlns:a16="http://schemas.microsoft.com/office/drawing/2014/main" val="2584040679"/>
                    </a:ext>
                  </a:extLst>
                </a:gridCol>
                <a:gridCol w="2950806">
                  <a:extLst>
                    <a:ext uri="{9D8B030D-6E8A-4147-A177-3AD203B41FA5}">
                      <a16:colId xmlns:a16="http://schemas.microsoft.com/office/drawing/2014/main" val="3538794244"/>
                    </a:ext>
                  </a:extLst>
                </a:gridCol>
              </a:tblGrid>
              <a:tr h="522732">
                <a:tc>
                  <a:txBody>
                    <a:bodyPr/>
                    <a:lstStyle/>
                    <a:p>
                      <a:pPr algn="ctr" rtl="1">
                        <a:lnSpc>
                          <a:spcPct val="115000"/>
                        </a:lnSpc>
                        <a:spcBef>
                          <a:spcPts val="1200"/>
                        </a:spcBef>
                        <a:spcAft>
                          <a:spcPts val="1000"/>
                        </a:spcAft>
                      </a:pPr>
                      <a:r>
                        <a:rPr lang="ar-YE" sz="1800" b="1" dirty="0">
                          <a:solidFill>
                            <a:schemeClr val="bg1"/>
                          </a:solidFill>
                          <a:effectLst/>
                        </a:rPr>
                        <a:t>الأداة</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1">
                        <a:lumMod val="60000"/>
                        <a:lumOff val="40000"/>
                      </a:schemeClr>
                    </a:solidFill>
                  </a:tcPr>
                </a:tc>
                <a:tc>
                  <a:txBody>
                    <a:bodyPr/>
                    <a:lstStyle/>
                    <a:p>
                      <a:pPr algn="ctr" rtl="1">
                        <a:lnSpc>
                          <a:spcPct val="115000"/>
                        </a:lnSpc>
                        <a:spcBef>
                          <a:spcPts val="1200"/>
                        </a:spcBef>
                        <a:spcAft>
                          <a:spcPts val="1000"/>
                        </a:spcAft>
                      </a:pPr>
                      <a:r>
                        <a:rPr lang="ar-YE" sz="1800" b="1" dirty="0">
                          <a:solidFill>
                            <a:schemeClr val="bg1"/>
                          </a:solidFill>
                          <a:effectLst/>
                        </a:rPr>
                        <a:t>استخدامها</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1106381349"/>
                  </a:ext>
                </a:extLst>
              </a:tr>
              <a:tr h="457438">
                <a:tc>
                  <a:txBody>
                    <a:bodyPr/>
                    <a:lstStyle/>
                    <a:p>
                      <a:pPr algn="ctr" rtl="1">
                        <a:lnSpc>
                          <a:spcPct val="115000"/>
                        </a:lnSpc>
                        <a:spcBef>
                          <a:spcPts val="1200"/>
                        </a:spcBef>
                        <a:spcAft>
                          <a:spcPts val="1000"/>
                        </a:spcAft>
                      </a:pPr>
                      <a:r>
                        <a:rPr lang="en-US" sz="1600" b="1" dirty="0">
                          <a:solidFill>
                            <a:schemeClr val="bg1"/>
                          </a:solidFill>
                          <a:effectLst/>
                        </a:rPr>
                        <a:t>Windows 10 </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tc>
                  <a:txBody>
                    <a:bodyPr/>
                    <a:lstStyle/>
                    <a:p>
                      <a:pPr algn="ctr" rtl="1">
                        <a:lnSpc>
                          <a:spcPct val="115000"/>
                        </a:lnSpc>
                        <a:spcBef>
                          <a:spcPts val="1200"/>
                        </a:spcBef>
                        <a:spcAft>
                          <a:spcPts val="1000"/>
                        </a:spcAft>
                      </a:pPr>
                      <a:r>
                        <a:rPr lang="ar-YE" sz="1600" b="1" dirty="0">
                          <a:solidFill>
                            <a:schemeClr val="bg1"/>
                          </a:solidFill>
                          <a:effectLst/>
                        </a:rPr>
                        <a:t>نظام تشغيل الكمبيوتر</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3809007838"/>
                  </a:ext>
                </a:extLst>
              </a:tr>
              <a:tr h="457438">
                <a:tc>
                  <a:txBody>
                    <a:bodyPr/>
                    <a:lstStyle/>
                    <a:p>
                      <a:pPr algn="ctr" rtl="1">
                        <a:lnSpc>
                          <a:spcPct val="115000"/>
                        </a:lnSpc>
                        <a:spcBef>
                          <a:spcPts val="1200"/>
                        </a:spcBef>
                        <a:spcAft>
                          <a:spcPts val="1000"/>
                        </a:spcAft>
                      </a:pPr>
                      <a:r>
                        <a:rPr lang="en-US" sz="1600" b="1" dirty="0">
                          <a:solidFill>
                            <a:schemeClr val="bg1"/>
                          </a:solidFill>
                          <a:effectLst/>
                        </a:rPr>
                        <a:t>Microsoft word 2019</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tc>
                  <a:txBody>
                    <a:bodyPr/>
                    <a:lstStyle/>
                    <a:p>
                      <a:pPr algn="ctr" rtl="1">
                        <a:lnSpc>
                          <a:spcPct val="115000"/>
                        </a:lnSpc>
                        <a:spcBef>
                          <a:spcPts val="1200"/>
                        </a:spcBef>
                        <a:spcAft>
                          <a:spcPts val="1000"/>
                        </a:spcAft>
                      </a:pPr>
                      <a:r>
                        <a:rPr lang="ar-YE" sz="1600" b="1" dirty="0">
                          <a:solidFill>
                            <a:schemeClr val="bg1"/>
                          </a:solidFill>
                          <a:effectLst/>
                        </a:rPr>
                        <a:t>لعمل التوثيق</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3544018869"/>
                  </a:ext>
                </a:extLst>
              </a:tr>
              <a:tr h="456426">
                <a:tc>
                  <a:txBody>
                    <a:bodyPr/>
                    <a:lstStyle/>
                    <a:p>
                      <a:pPr algn="ctr" rtl="1">
                        <a:lnSpc>
                          <a:spcPct val="115000"/>
                        </a:lnSpc>
                        <a:spcBef>
                          <a:spcPts val="1200"/>
                        </a:spcBef>
                        <a:spcAft>
                          <a:spcPts val="1000"/>
                        </a:spcAft>
                      </a:pPr>
                      <a:r>
                        <a:rPr lang="en-US" sz="1600" b="1" dirty="0">
                          <a:solidFill>
                            <a:schemeClr val="bg1"/>
                          </a:solidFill>
                          <a:effectLst/>
                        </a:rPr>
                        <a:t>Microsoft office Visio 2019</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tc>
                  <a:txBody>
                    <a:bodyPr/>
                    <a:lstStyle/>
                    <a:p>
                      <a:pPr algn="ctr" rtl="1">
                        <a:lnSpc>
                          <a:spcPct val="115000"/>
                        </a:lnSpc>
                        <a:spcBef>
                          <a:spcPts val="1200"/>
                        </a:spcBef>
                        <a:spcAft>
                          <a:spcPts val="1000"/>
                        </a:spcAft>
                      </a:pPr>
                      <a:r>
                        <a:rPr lang="ar-YE" sz="1600" b="1" dirty="0">
                          <a:solidFill>
                            <a:schemeClr val="bg1"/>
                          </a:solidFill>
                          <a:effectLst/>
                        </a:rPr>
                        <a:t>لعمل مخططات  </a:t>
                      </a:r>
                      <a:r>
                        <a:rPr lang="en-US" sz="1600" b="1" dirty="0">
                          <a:solidFill>
                            <a:schemeClr val="bg1"/>
                          </a:solidFill>
                          <a:effectLst/>
                        </a:rPr>
                        <a:t>UML</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690537943"/>
                  </a:ext>
                </a:extLst>
              </a:tr>
              <a:tr h="457438">
                <a:tc>
                  <a:txBody>
                    <a:bodyPr/>
                    <a:lstStyle/>
                    <a:p>
                      <a:pPr algn="ctr" rtl="1">
                        <a:lnSpc>
                          <a:spcPct val="115000"/>
                        </a:lnSpc>
                        <a:spcBef>
                          <a:spcPts val="1200"/>
                        </a:spcBef>
                        <a:spcAft>
                          <a:spcPts val="1000"/>
                        </a:spcAft>
                      </a:pPr>
                      <a:r>
                        <a:rPr lang="en-US" sz="1600" b="1" dirty="0">
                          <a:solidFill>
                            <a:schemeClr val="bg1"/>
                          </a:solidFill>
                          <a:effectLst/>
                        </a:rPr>
                        <a:t>MYSQL</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tc>
                  <a:txBody>
                    <a:bodyPr/>
                    <a:lstStyle/>
                    <a:p>
                      <a:pPr algn="ctr" rtl="1">
                        <a:lnSpc>
                          <a:spcPct val="115000"/>
                        </a:lnSpc>
                        <a:spcBef>
                          <a:spcPts val="1200"/>
                        </a:spcBef>
                        <a:spcAft>
                          <a:spcPts val="1000"/>
                        </a:spcAft>
                      </a:pPr>
                      <a:r>
                        <a:rPr lang="ar-YE" sz="1600" b="1" dirty="0">
                          <a:solidFill>
                            <a:schemeClr val="bg1"/>
                          </a:solidFill>
                          <a:effectLst/>
                        </a:rPr>
                        <a:t>لإنشاء قاعدة البيانات وتخزين البينات فيها</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2880994220"/>
                  </a:ext>
                </a:extLst>
              </a:tr>
              <a:tr h="457438">
                <a:tc>
                  <a:txBody>
                    <a:bodyPr/>
                    <a:lstStyle/>
                    <a:p>
                      <a:pPr algn="ctr" rtl="1">
                        <a:lnSpc>
                          <a:spcPct val="115000"/>
                        </a:lnSpc>
                        <a:spcBef>
                          <a:spcPts val="1200"/>
                        </a:spcBef>
                        <a:spcAft>
                          <a:spcPts val="1000"/>
                        </a:spcAft>
                      </a:pPr>
                      <a:r>
                        <a:rPr lang="en-US" sz="1600" b="1" dirty="0">
                          <a:solidFill>
                            <a:schemeClr val="bg1"/>
                          </a:solidFill>
                          <a:effectLst/>
                        </a:rPr>
                        <a:t>Chrome</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tc>
                  <a:txBody>
                    <a:bodyPr/>
                    <a:lstStyle/>
                    <a:p>
                      <a:pPr algn="ctr" rtl="1">
                        <a:lnSpc>
                          <a:spcPct val="115000"/>
                        </a:lnSpc>
                        <a:spcBef>
                          <a:spcPts val="1200"/>
                        </a:spcBef>
                        <a:spcAft>
                          <a:spcPts val="1000"/>
                        </a:spcAft>
                      </a:pPr>
                      <a:r>
                        <a:rPr lang="ar-YE" sz="1600" b="1" dirty="0">
                          <a:solidFill>
                            <a:schemeClr val="bg1"/>
                          </a:solidFill>
                          <a:effectLst/>
                        </a:rPr>
                        <a:t>للبحث والتصفح </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4935941"/>
                  </a:ext>
                </a:extLst>
              </a:tr>
              <a:tr h="456426">
                <a:tc>
                  <a:txBody>
                    <a:bodyPr/>
                    <a:lstStyle/>
                    <a:p>
                      <a:pPr algn="ctr" rtl="1">
                        <a:lnSpc>
                          <a:spcPct val="115000"/>
                        </a:lnSpc>
                        <a:spcBef>
                          <a:spcPts val="1200"/>
                        </a:spcBef>
                        <a:spcAft>
                          <a:spcPts val="1000"/>
                        </a:spcAft>
                      </a:pPr>
                      <a:r>
                        <a:rPr lang="en-US" sz="1600" b="1" dirty="0">
                          <a:solidFill>
                            <a:schemeClr val="bg1"/>
                          </a:solidFill>
                          <a:effectLst/>
                        </a:rPr>
                        <a:t>Php</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tc>
                  <a:txBody>
                    <a:bodyPr/>
                    <a:lstStyle/>
                    <a:p>
                      <a:pPr algn="ctr" rtl="1">
                        <a:lnSpc>
                          <a:spcPct val="115000"/>
                        </a:lnSpc>
                        <a:spcBef>
                          <a:spcPts val="1200"/>
                        </a:spcBef>
                        <a:spcAft>
                          <a:spcPts val="1000"/>
                        </a:spcAft>
                      </a:pPr>
                      <a:r>
                        <a:rPr lang="ar-YE" sz="1600" b="1" dirty="0">
                          <a:solidFill>
                            <a:schemeClr val="bg1"/>
                          </a:solidFill>
                          <a:effectLst/>
                        </a:rPr>
                        <a:t>برمجة الموقع في </a:t>
                      </a:r>
                      <a:r>
                        <a:rPr lang="en-US" sz="1600" b="1" dirty="0">
                          <a:solidFill>
                            <a:schemeClr val="bg1"/>
                          </a:solidFill>
                          <a:effectLst/>
                        </a:rPr>
                        <a:t>client server</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2790751233"/>
                  </a:ext>
                </a:extLst>
              </a:tr>
              <a:tr h="945371">
                <a:tc>
                  <a:txBody>
                    <a:bodyPr/>
                    <a:lstStyle/>
                    <a:p>
                      <a:pPr algn="ctr" rtl="1">
                        <a:lnSpc>
                          <a:spcPct val="115000"/>
                        </a:lnSpc>
                        <a:spcBef>
                          <a:spcPts val="1200"/>
                        </a:spcBef>
                        <a:spcAft>
                          <a:spcPts val="1000"/>
                        </a:spcAft>
                      </a:pPr>
                      <a:r>
                        <a:rPr lang="en-US" sz="1600" b="1" dirty="0">
                          <a:solidFill>
                            <a:schemeClr val="bg1"/>
                          </a:solidFill>
                          <a:effectLst/>
                        </a:rPr>
                        <a:t>Visual studio code</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tc>
                  <a:txBody>
                    <a:bodyPr/>
                    <a:lstStyle/>
                    <a:p>
                      <a:pPr algn="ctr" rtl="1">
                        <a:lnSpc>
                          <a:spcPct val="115000"/>
                        </a:lnSpc>
                        <a:spcBef>
                          <a:spcPts val="1200"/>
                        </a:spcBef>
                        <a:spcAft>
                          <a:spcPts val="1000"/>
                        </a:spcAft>
                      </a:pPr>
                      <a:r>
                        <a:rPr lang="ar-YE" sz="1600" b="1" dirty="0">
                          <a:solidFill>
                            <a:schemeClr val="bg1"/>
                          </a:solidFill>
                          <a:effectLst/>
                        </a:rPr>
                        <a:t>لبناء الموقع وتحرير اكواد </a:t>
                      </a:r>
                      <a:r>
                        <a:rPr lang="en-US" sz="1600" b="1" dirty="0">
                          <a:solidFill>
                            <a:schemeClr val="bg1"/>
                          </a:solidFill>
                          <a:effectLst/>
                        </a:rPr>
                        <a:t>Java script, php , Html and css</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3308717053"/>
                  </a:ext>
                </a:extLst>
              </a:tr>
              <a:tr h="457438">
                <a:tc>
                  <a:txBody>
                    <a:bodyPr/>
                    <a:lstStyle/>
                    <a:p>
                      <a:pPr algn="ctr" rtl="1">
                        <a:lnSpc>
                          <a:spcPct val="115000"/>
                        </a:lnSpc>
                        <a:spcBef>
                          <a:spcPts val="1200"/>
                        </a:spcBef>
                        <a:spcAft>
                          <a:spcPts val="1000"/>
                        </a:spcAft>
                      </a:pPr>
                      <a:r>
                        <a:rPr lang="en-US" sz="1600" b="1" dirty="0">
                          <a:solidFill>
                            <a:schemeClr val="bg1"/>
                          </a:solidFill>
                          <a:effectLst/>
                        </a:rPr>
                        <a:t>Laravel framework</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tc>
                  <a:txBody>
                    <a:bodyPr/>
                    <a:lstStyle/>
                    <a:p>
                      <a:pPr algn="ctr" rtl="1">
                        <a:lnSpc>
                          <a:spcPct val="115000"/>
                        </a:lnSpc>
                        <a:spcBef>
                          <a:spcPts val="1200"/>
                        </a:spcBef>
                        <a:spcAft>
                          <a:spcPts val="1000"/>
                        </a:spcAft>
                      </a:pPr>
                      <a:r>
                        <a:rPr lang="ar-YE" sz="1600" b="1" dirty="0">
                          <a:solidFill>
                            <a:schemeClr val="bg1"/>
                          </a:solidFill>
                          <a:effectLst/>
                        </a:rPr>
                        <a:t>لتصميم وبناء الموقع</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3585100639"/>
                  </a:ext>
                </a:extLst>
              </a:tr>
              <a:tr h="457438">
                <a:tc>
                  <a:txBody>
                    <a:bodyPr/>
                    <a:lstStyle/>
                    <a:p>
                      <a:pPr algn="ctr" rtl="1">
                        <a:lnSpc>
                          <a:spcPct val="115000"/>
                        </a:lnSpc>
                        <a:spcBef>
                          <a:spcPts val="1200"/>
                        </a:spcBef>
                        <a:spcAft>
                          <a:spcPts val="1000"/>
                        </a:spcAft>
                      </a:pPr>
                      <a:r>
                        <a:rPr lang="en-US" sz="1600" b="1" dirty="0">
                          <a:solidFill>
                            <a:schemeClr val="bg1"/>
                          </a:solidFill>
                          <a:effectLst/>
                        </a:rPr>
                        <a:t>Android Studio</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tc>
                  <a:txBody>
                    <a:bodyPr/>
                    <a:lstStyle/>
                    <a:p>
                      <a:pPr algn="ctr" rtl="1">
                        <a:lnSpc>
                          <a:spcPct val="115000"/>
                        </a:lnSpc>
                        <a:spcBef>
                          <a:spcPts val="1200"/>
                        </a:spcBef>
                        <a:spcAft>
                          <a:spcPts val="1000"/>
                        </a:spcAft>
                      </a:pPr>
                      <a:r>
                        <a:rPr lang="ar-YE" sz="1600" b="1" dirty="0">
                          <a:solidFill>
                            <a:schemeClr val="bg1"/>
                          </a:solidFill>
                          <a:effectLst/>
                        </a:rPr>
                        <a:t>لبناء التطبيق</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1749728605"/>
                  </a:ext>
                </a:extLst>
              </a:tr>
              <a:tr h="457438">
                <a:tc>
                  <a:txBody>
                    <a:bodyPr/>
                    <a:lstStyle/>
                    <a:p>
                      <a:pPr algn="ctr" rtl="1">
                        <a:lnSpc>
                          <a:spcPct val="115000"/>
                        </a:lnSpc>
                        <a:spcBef>
                          <a:spcPts val="1200"/>
                        </a:spcBef>
                        <a:spcAft>
                          <a:spcPts val="1000"/>
                        </a:spcAft>
                      </a:pPr>
                      <a:r>
                        <a:rPr lang="en-US" sz="1600" b="1" dirty="0">
                          <a:solidFill>
                            <a:schemeClr val="bg1"/>
                          </a:solidFill>
                          <a:effectLst/>
                        </a:rPr>
                        <a:t>Dart  language</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tc>
                  <a:txBody>
                    <a:bodyPr/>
                    <a:lstStyle/>
                    <a:p>
                      <a:pPr algn="ctr" rtl="1">
                        <a:lnSpc>
                          <a:spcPct val="115000"/>
                        </a:lnSpc>
                        <a:spcBef>
                          <a:spcPts val="1200"/>
                        </a:spcBef>
                        <a:spcAft>
                          <a:spcPts val="1000"/>
                        </a:spcAft>
                      </a:pPr>
                      <a:r>
                        <a:rPr lang="ar-YE" sz="1600" b="1" dirty="0">
                          <a:solidFill>
                            <a:schemeClr val="bg1"/>
                          </a:solidFill>
                          <a:effectLst/>
                        </a:rPr>
                        <a:t>اللغة البرمجية للتطبيق</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3432779397"/>
                  </a:ext>
                </a:extLst>
              </a:tr>
              <a:tr h="628897">
                <a:tc>
                  <a:txBody>
                    <a:bodyPr/>
                    <a:lstStyle/>
                    <a:p>
                      <a:pPr algn="ctr" rtl="1">
                        <a:lnSpc>
                          <a:spcPct val="115000"/>
                        </a:lnSpc>
                        <a:spcBef>
                          <a:spcPts val="1200"/>
                        </a:spcBef>
                        <a:spcAft>
                          <a:spcPts val="1000"/>
                        </a:spcAft>
                      </a:pPr>
                      <a:r>
                        <a:rPr lang="en-US" sz="1600" b="1" dirty="0">
                          <a:solidFill>
                            <a:schemeClr val="bg1"/>
                          </a:solidFill>
                          <a:effectLst/>
                        </a:rPr>
                        <a:t>Flutter framework</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tc>
                  <a:txBody>
                    <a:bodyPr/>
                    <a:lstStyle/>
                    <a:p>
                      <a:pPr algn="ctr" rtl="1">
                        <a:lnSpc>
                          <a:spcPct val="115000"/>
                        </a:lnSpc>
                        <a:spcBef>
                          <a:spcPts val="1200"/>
                        </a:spcBef>
                        <a:spcAft>
                          <a:spcPts val="1000"/>
                        </a:spcAft>
                      </a:pPr>
                      <a:r>
                        <a:rPr lang="ar-YE" sz="1600" b="1" dirty="0">
                          <a:solidFill>
                            <a:schemeClr val="bg1"/>
                          </a:solidFill>
                          <a:effectLst/>
                        </a:rPr>
                        <a:t>لتصميم وبرجمة التطبيق الإلكتروني</a:t>
                      </a:r>
                      <a:r>
                        <a:rPr lang="en-US" sz="1600" b="1" dirty="0">
                          <a:solidFill>
                            <a:schemeClr val="bg1"/>
                          </a:solidFill>
                          <a:effectLst/>
                        </a:rPr>
                        <a:t>.</a:t>
                      </a:r>
                      <a:endParaRPr lang="en-US" sz="1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oFill/>
                  </a:tcPr>
                </a:tc>
                <a:extLst>
                  <a:ext uri="{0D108BD9-81ED-4DB2-BD59-A6C34878D82A}">
                    <a16:rowId xmlns:a16="http://schemas.microsoft.com/office/drawing/2014/main" val="1032418735"/>
                  </a:ext>
                </a:extLst>
              </a:tr>
            </a:tbl>
          </a:graphicData>
        </a:graphic>
      </p:graphicFrame>
    </p:spTree>
    <p:extLst>
      <p:ext uri="{BB962C8B-B14F-4D97-AF65-F5344CB8AC3E}">
        <p14:creationId xmlns:p14="http://schemas.microsoft.com/office/powerpoint/2010/main" val="3400393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foxi4">
      <a:dk1>
        <a:sysClr val="windowText" lastClr="000000"/>
      </a:dk1>
      <a:lt1>
        <a:sysClr val="window" lastClr="FFFFFF"/>
      </a:lt1>
      <a:dk2>
        <a:srgbClr val="44546A"/>
      </a:dk2>
      <a:lt2>
        <a:srgbClr val="E7E6E6"/>
      </a:lt2>
      <a:accent1>
        <a:srgbClr val="00527F"/>
      </a:accent1>
      <a:accent2>
        <a:srgbClr val="D62828"/>
      </a:accent2>
      <a:accent3>
        <a:srgbClr val="F77F00"/>
      </a:accent3>
      <a:accent4>
        <a:srgbClr val="FCD916"/>
      </a:accent4>
      <a:accent5>
        <a:srgbClr val="31ACEA"/>
      </a:accent5>
      <a:accent6>
        <a:srgbClr val="023A51"/>
      </a:accent6>
      <a:hlink>
        <a:srgbClr val="0563C1"/>
      </a:hlink>
      <a:folHlink>
        <a:srgbClr val="954F72"/>
      </a:folHlink>
    </a:clrScheme>
    <a:fontScheme name="Custom 12">
      <a:majorFont>
        <a:latin typeface="Montserrat"/>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1052</TotalTime>
  <Words>3855</Words>
  <Application>Microsoft Office PowerPoint</Application>
  <PresentationFormat>Widescreen</PresentationFormat>
  <Paragraphs>585</Paragraphs>
  <Slides>85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TraditionalArabic-Bold</vt:lpstr>
      <vt:lpstr>Arial</vt:lpstr>
      <vt:lpstr>Lato Light</vt:lpstr>
      <vt:lpstr>Simplified Arabic</vt:lpstr>
      <vt:lpstr>F6</vt:lpstr>
      <vt:lpstr>DIN Next LT Arabic Light</vt:lpstr>
      <vt:lpstr>Calibri</vt:lpstr>
      <vt:lpstr>Traditional Arabic</vt:lpstr>
      <vt:lpstr>Symbol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pc</cp:lastModifiedBy>
  <cp:revision>114</cp:revision>
  <dcterms:created xsi:type="dcterms:W3CDTF">2061-06-11T09:47:46Z</dcterms:created>
  <dcterms:modified xsi:type="dcterms:W3CDTF">2023-05-19T17:51:54Z</dcterms:modified>
</cp:coreProperties>
</file>